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9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8" r:id="rId37"/>
    <p:sldId id="289" r:id="rId38"/>
    <p:sldId id="290" r:id="rId39"/>
    <p:sldId id="292" r:id="rId4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98F8EB1-1FF7-4623-AAD2-BE2640C16A5A}" type="datetimeFigureOut">
              <a:rPr lang="en-US" smtClean="0"/>
              <a:t>6/1/2026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1478B87-BFDE-44CF-BA01-872DF35ED312}" type="slidenum">
              <a:rPr lang="en-US" smtClean="0"/>
              <a:t>‹#›</a:t>
            </a:fld>
            <a:endParaRPr lang="en-US"/>
          </a:p>
        </p:txBody>
      </p:sp>
    </p:spTree>
    <p:extLst>
      <p:ext uri="{BB962C8B-B14F-4D97-AF65-F5344CB8AC3E}">
        <p14:creationId xmlns:p14="http://schemas.microsoft.com/office/powerpoint/2010/main" val="68689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currently not registered for the portal, please reach out to me and let me know. </a:t>
            </a:r>
          </a:p>
        </p:txBody>
      </p:sp>
      <p:sp>
        <p:nvSpPr>
          <p:cNvPr id="4" name="Slide Number Placeholder 3"/>
          <p:cNvSpPr>
            <a:spLocks noGrp="1"/>
          </p:cNvSpPr>
          <p:nvPr>
            <p:ph type="sldNum" sz="quarter" idx="5"/>
          </p:nvPr>
        </p:nvSpPr>
        <p:spPr/>
        <p:txBody>
          <a:bodyPr/>
          <a:lstStyle/>
          <a:p>
            <a:fld id="{81478B87-BFDE-44CF-BA01-872DF35ED312}" type="slidenum">
              <a:rPr lang="en-US" smtClean="0"/>
              <a:t>9</a:t>
            </a:fld>
            <a:endParaRPr lang="en-US"/>
          </a:p>
        </p:txBody>
      </p:sp>
    </p:spTree>
    <p:extLst>
      <p:ext uri="{BB962C8B-B14F-4D97-AF65-F5344CB8AC3E}">
        <p14:creationId xmlns:p14="http://schemas.microsoft.com/office/powerpoint/2010/main" val="67465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checking provider coverage and tiers; be sure to specific the health insurance plans full name: like “Harvard Pilgrim Explorer” or “Harvard </a:t>
            </a:r>
          </a:p>
          <a:p>
            <a:r>
              <a:rPr lang="en-US"/>
              <a:t>Pilgrim Quality,” not just the health carrier name such as “Harvard </a:t>
            </a:r>
          </a:p>
          <a:p>
            <a:r>
              <a:rPr lang="en-US"/>
              <a:t>Pilgrim Health Care.” </a:t>
            </a:r>
          </a:p>
          <a:p>
            <a:endParaRPr lang="en-US"/>
          </a:p>
          <a:p>
            <a:r>
              <a:rPr lang="en-US"/>
              <a:t>Hinge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Franklin Gothic Book"/>
                <a:cs typeface="Franklin Gothic Book"/>
              </a:rPr>
              <a:t>As the GLP-1 prescription drug landscape continues to evolve, members are encouraged to stay informed. For the most up-to-date information, please visit the GIC’s website at mass.gov/</a:t>
            </a:r>
            <a:r>
              <a:rPr lang="en-US" sz="1200" err="1">
                <a:latin typeface="Franklin Gothic Book"/>
                <a:cs typeface="Franklin Gothic Book"/>
              </a:rPr>
              <a:t>gic</a:t>
            </a:r>
            <a:r>
              <a:rPr lang="en-US" sz="1200">
                <a:latin typeface="Franklin Gothic Book"/>
                <a:cs typeface="Franklin Gothic Book"/>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Franklin Gothic Book"/>
              <a:cs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Franklin Gothic Book"/>
                <a:cs typeface="Franklin Gothic Book"/>
              </a:rPr>
              <a:t>New Flexible Spending Account administrator, </a:t>
            </a:r>
            <a:r>
              <a:rPr lang="en-US" sz="1200" err="1">
                <a:latin typeface="Franklin Gothic Book"/>
                <a:cs typeface="Franklin Gothic Book"/>
              </a:rPr>
              <a:t>Ameriflex</a:t>
            </a:r>
            <a:r>
              <a:rPr lang="en-US" sz="1200">
                <a:latin typeface="Franklin Gothic Book"/>
                <a:cs typeface="Franklin Gothic Book"/>
              </a:rPr>
              <a:t>. </a:t>
            </a:r>
          </a:p>
          <a:p>
            <a:endParaRPr lang="en-US"/>
          </a:p>
          <a:p>
            <a:endParaRPr lang="en-US"/>
          </a:p>
        </p:txBody>
      </p:sp>
      <p:sp>
        <p:nvSpPr>
          <p:cNvPr id="4" name="Slide Number Placeholder 3"/>
          <p:cNvSpPr>
            <a:spLocks noGrp="1"/>
          </p:cNvSpPr>
          <p:nvPr>
            <p:ph type="sldNum" sz="quarter" idx="5"/>
          </p:nvPr>
        </p:nvSpPr>
        <p:spPr/>
        <p:txBody>
          <a:bodyPr/>
          <a:lstStyle/>
          <a:p>
            <a:fld id="{81478B87-BFDE-44CF-BA01-872DF35ED312}" type="slidenum">
              <a:rPr lang="en-US" smtClean="0"/>
              <a:t>11</a:t>
            </a:fld>
            <a:endParaRPr lang="en-US"/>
          </a:p>
        </p:txBody>
      </p:sp>
    </p:spTree>
    <p:extLst>
      <p:ext uri="{BB962C8B-B14F-4D97-AF65-F5344CB8AC3E}">
        <p14:creationId xmlns:p14="http://schemas.microsoft.com/office/powerpoint/2010/main" val="215548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HFSA: Healthcare Flexible spending account: Covers medical expenses for you and your eligible dependents</a:t>
            </a:r>
          </a:p>
          <a:p>
            <a:r>
              <a:rPr lang="en-US"/>
              <a:t>DCA: Dependent care account FSA: can be used to pay for childcare  </a:t>
            </a:r>
          </a:p>
          <a:p>
            <a:endParaRPr lang="en-US"/>
          </a:p>
          <a:p>
            <a:r>
              <a:rPr lang="en-US"/>
              <a:t>In exchange for the tax savings that these programs offer, the IRS imposes a use-it-or-lose-it rule. This means </a:t>
            </a:r>
          </a:p>
          <a:p>
            <a:r>
              <a:rPr lang="en-US"/>
              <a:t>that you must use all the money in your account by the end of the plan year, or you lose that money, subject to </a:t>
            </a:r>
          </a:p>
          <a:p>
            <a:r>
              <a:rPr lang="en-US"/>
              <a:t>the grace period. </a:t>
            </a:r>
          </a:p>
          <a:p>
            <a:endParaRPr lang="en-US"/>
          </a:p>
        </p:txBody>
      </p:sp>
      <p:sp>
        <p:nvSpPr>
          <p:cNvPr id="4" name="Slide Number Placeholder 3"/>
          <p:cNvSpPr>
            <a:spLocks noGrp="1"/>
          </p:cNvSpPr>
          <p:nvPr>
            <p:ph type="sldNum" sz="quarter" idx="5"/>
          </p:nvPr>
        </p:nvSpPr>
        <p:spPr/>
        <p:txBody>
          <a:bodyPr/>
          <a:lstStyle/>
          <a:p>
            <a:fld id="{81478B87-BFDE-44CF-BA01-872DF35ED312}" type="slidenum">
              <a:rPr lang="en-US" smtClean="0"/>
              <a:t>24</a:t>
            </a:fld>
            <a:endParaRPr lang="en-US"/>
          </a:p>
        </p:txBody>
      </p:sp>
    </p:spTree>
    <p:extLst>
      <p:ext uri="{BB962C8B-B14F-4D97-AF65-F5344CB8AC3E}">
        <p14:creationId xmlns:p14="http://schemas.microsoft.com/office/powerpoint/2010/main" val="240448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watching human resources leave of absence training.</a:t>
            </a:r>
          </a:p>
          <a:p>
            <a:r>
              <a:rPr lang="en-US"/>
              <a:t>For more information regarding leave of absence please reach out to Alicia Lewis our Strategy Manager, or employee wellness or Pamela Legg the Director of Employee Services.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4DC80-C89D-43F3-B5F4-2342C9B3985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59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6173" y="424941"/>
            <a:ext cx="6142355" cy="696594"/>
          </a:xfrm>
          <a:prstGeom prst="rect">
            <a:avLst/>
          </a:prstGeom>
        </p:spPr>
        <p:txBody>
          <a:bodyPr wrap="square" lIns="0" tIns="0" rIns="0" bIns="0">
            <a:spAutoFit/>
          </a:bodyPr>
          <a:lstStyle>
            <a:lvl1pPr>
              <a:defRPr sz="4400" b="0" i="0">
                <a:solidFill>
                  <a:srgbClr val="002F18"/>
                </a:solidFill>
                <a:latin typeface="Franklin Gothic Medium Cond"/>
                <a:cs typeface="Franklin Gothic Medium Cond"/>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378" y="147404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7378" y="2297961"/>
            <a:ext cx="5157787" cy="3231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9790" y="147404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9790" y="2297961"/>
            <a:ext cx="5183188" cy="3231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3754E43-1969-9042-938D-0E46384648E2}" type="slidenum">
              <a:rPr lang="en-US" smtClean="0"/>
              <a:t>‹#›</a:t>
            </a:fld>
            <a:endParaRPr lang="en-US"/>
          </a:p>
        </p:txBody>
      </p:sp>
      <p:sp>
        <p:nvSpPr>
          <p:cNvPr id="8" name="Title Placeholder 1">
            <a:extLst>
              <a:ext uri="{FF2B5EF4-FFF2-40B4-BE49-F238E27FC236}">
                <a16:creationId xmlns:a16="http://schemas.microsoft.com/office/drawing/2014/main" id="{B456D9C2-91C2-9C4A-B474-0A05EE21B2EA}"/>
              </a:ext>
            </a:extLst>
          </p:cNvPr>
          <p:cNvSpPr>
            <a:spLocks noGrp="1"/>
          </p:cNvSpPr>
          <p:nvPr>
            <p:ph type="title"/>
          </p:nvPr>
        </p:nvSpPr>
        <p:spPr>
          <a:xfrm>
            <a:off x="497378" y="407324"/>
            <a:ext cx="11165378" cy="83127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966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3754E43-1969-9042-938D-0E46384648E2}" type="slidenum">
              <a:rPr lang="en-US" smtClean="0"/>
              <a:t>‹#›</a:t>
            </a:fld>
            <a:endParaRPr lang="en-US"/>
          </a:p>
        </p:txBody>
      </p:sp>
    </p:spTree>
    <p:extLst>
      <p:ext uri="{BB962C8B-B14F-4D97-AF65-F5344CB8AC3E}">
        <p14:creationId xmlns:p14="http://schemas.microsoft.com/office/powerpoint/2010/main" val="786343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754E43-1969-9042-938D-0E46384648E2}" type="slidenum">
              <a:rPr lang="en-US" smtClean="0"/>
              <a:t>‹#›</a:t>
            </a:fld>
            <a:endParaRPr lang="en-US"/>
          </a:p>
        </p:txBody>
      </p:sp>
    </p:spTree>
    <p:extLst>
      <p:ext uri="{BB962C8B-B14F-4D97-AF65-F5344CB8AC3E}">
        <p14:creationId xmlns:p14="http://schemas.microsoft.com/office/powerpoint/2010/main" val="1252593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9DFF0C0-217C-8846-8AC9-A3F2018BEBD7}"/>
              </a:ext>
            </a:extLst>
          </p:cNvPr>
          <p:cNvSpPr>
            <a:spLocks noGrp="1"/>
          </p:cNvSpPr>
          <p:nvPr>
            <p:ph type="subTitle" idx="1"/>
          </p:nvPr>
        </p:nvSpPr>
        <p:spPr>
          <a:xfrm>
            <a:off x="2984268" y="3857104"/>
            <a:ext cx="6192983" cy="169579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5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2F18"/>
                </a:solidFill>
                <a:latin typeface="Franklin Gothic Medium Cond"/>
                <a:cs typeface="Franklin Gothic Medium Con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2F18"/>
                </a:solidFill>
                <a:latin typeface="Franklin Gothic Medium Cond"/>
                <a:cs typeface="Franklin Gothic Medium Con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2F18"/>
                </a:solidFill>
                <a:latin typeface="Franklin Gothic Medium Cond"/>
                <a:cs typeface="Franklin Gothic Medium C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17220"/>
            <a:ext cx="7082444" cy="3685223"/>
          </a:xfrm>
        </p:spPr>
        <p:txBody>
          <a:bodyPr anchor="b">
            <a:normAutofit/>
          </a:bodyPr>
          <a:lstStyle>
            <a:lvl1pPr algn="l">
              <a:defRPr sz="6000" b="0" i="0">
                <a:solidFill>
                  <a:schemeClr val="accent1"/>
                </a:solidFill>
                <a:latin typeface="Franklin Gothic Medium Cond" panose="020B0606030402020204" pitchFamily="34" charset="0"/>
              </a:defRPr>
            </a:lvl1pPr>
          </a:lstStyle>
          <a:p>
            <a:r>
              <a:rPr lang="en-US"/>
              <a:t>Click to edit Master title style</a:t>
            </a:r>
          </a:p>
        </p:txBody>
      </p:sp>
      <p:sp>
        <p:nvSpPr>
          <p:cNvPr id="3" name="Subtitle 2"/>
          <p:cNvSpPr>
            <a:spLocks noGrp="1"/>
          </p:cNvSpPr>
          <p:nvPr>
            <p:ph type="subTitle" idx="1"/>
          </p:nvPr>
        </p:nvSpPr>
        <p:spPr>
          <a:xfrm>
            <a:off x="914400" y="4524894"/>
            <a:ext cx="7082444" cy="152538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374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3754E43-1969-9042-938D-0E46384648E2}" type="slidenum">
              <a:rPr lang="en-US" smtClean="0"/>
              <a:t>‹#›</a:t>
            </a:fld>
            <a:endParaRPr lang="en-US"/>
          </a:p>
        </p:txBody>
      </p:sp>
      <p:sp>
        <p:nvSpPr>
          <p:cNvPr id="5" name="Title Placeholder 1">
            <a:extLst>
              <a:ext uri="{FF2B5EF4-FFF2-40B4-BE49-F238E27FC236}">
                <a16:creationId xmlns:a16="http://schemas.microsoft.com/office/drawing/2014/main" id="{ABEE2921-186D-F848-AA06-38C8E45B6EBE}"/>
              </a:ext>
            </a:extLst>
          </p:cNvPr>
          <p:cNvSpPr>
            <a:spLocks noGrp="1"/>
          </p:cNvSpPr>
          <p:nvPr>
            <p:ph type="title"/>
          </p:nvPr>
        </p:nvSpPr>
        <p:spPr>
          <a:xfrm>
            <a:off x="497378" y="407324"/>
            <a:ext cx="11165378" cy="83127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5565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754E43-1969-9042-938D-0E46384648E2}" type="slidenum">
              <a:rPr lang="en-US" smtClean="0"/>
              <a:t>‹#›</a:t>
            </a:fld>
            <a:endParaRPr lang="en-US"/>
          </a:p>
        </p:txBody>
      </p:sp>
      <p:sp>
        <p:nvSpPr>
          <p:cNvPr id="5" name="Title 1">
            <a:extLst>
              <a:ext uri="{FF2B5EF4-FFF2-40B4-BE49-F238E27FC236}">
                <a16:creationId xmlns:a16="http://schemas.microsoft.com/office/drawing/2014/main" id="{C0956189-ECD8-AC46-AE34-6663CD010FE8}"/>
              </a:ext>
            </a:extLst>
          </p:cNvPr>
          <p:cNvSpPr>
            <a:spLocks noGrp="1"/>
          </p:cNvSpPr>
          <p:nvPr>
            <p:ph type="ctrTitle"/>
          </p:nvPr>
        </p:nvSpPr>
        <p:spPr>
          <a:xfrm>
            <a:off x="914400" y="617220"/>
            <a:ext cx="7082444" cy="3685223"/>
          </a:xfrm>
        </p:spPr>
        <p:txBody>
          <a:bodyPr anchor="b">
            <a:normAutofit/>
          </a:bodyPr>
          <a:lstStyle>
            <a:lvl1pPr algn="l">
              <a:defRPr sz="5400">
                <a:solidFill>
                  <a:schemeClr val="accent1"/>
                </a:solidFill>
              </a:defRPr>
            </a:lvl1pPr>
          </a:lstStyle>
          <a:p>
            <a:r>
              <a:rPr lang="en-US"/>
              <a:t>Click to edit Master title style</a:t>
            </a:r>
          </a:p>
        </p:txBody>
      </p:sp>
      <p:sp>
        <p:nvSpPr>
          <p:cNvPr id="9" name="Subtitle 2">
            <a:extLst>
              <a:ext uri="{FF2B5EF4-FFF2-40B4-BE49-F238E27FC236}">
                <a16:creationId xmlns:a16="http://schemas.microsoft.com/office/drawing/2014/main" id="{1549B6BE-3919-184A-9CAC-41C7710EBF04}"/>
              </a:ext>
            </a:extLst>
          </p:cNvPr>
          <p:cNvSpPr>
            <a:spLocks noGrp="1"/>
          </p:cNvSpPr>
          <p:nvPr>
            <p:ph type="subTitle" idx="1"/>
          </p:nvPr>
        </p:nvSpPr>
        <p:spPr>
          <a:xfrm>
            <a:off x="914400" y="4524894"/>
            <a:ext cx="7082444" cy="152538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4235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7378" y="1678392"/>
            <a:ext cx="5181600" cy="39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31378" y="1678392"/>
            <a:ext cx="5181600" cy="39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3754E43-1969-9042-938D-0E46384648E2}" type="slidenum">
              <a:rPr lang="en-US" smtClean="0"/>
              <a:t>‹#›</a:t>
            </a:fld>
            <a:endParaRPr lang="en-US"/>
          </a:p>
        </p:txBody>
      </p:sp>
    </p:spTree>
    <p:extLst>
      <p:ext uri="{BB962C8B-B14F-4D97-AF65-F5344CB8AC3E}">
        <p14:creationId xmlns:p14="http://schemas.microsoft.com/office/powerpoint/2010/main" val="1196797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8"/>
          </a:xfrm>
          <a:prstGeom prst="rect">
            <a:avLst/>
          </a:prstGeom>
        </p:spPr>
      </p:pic>
      <p:sp>
        <p:nvSpPr>
          <p:cNvPr id="2" name="Holder 2"/>
          <p:cNvSpPr>
            <a:spLocks noGrp="1"/>
          </p:cNvSpPr>
          <p:nvPr>
            <p:ph type="title"/>
          </p:nvPr>
        </p:nvSpPr>
        <p:spPr>
          <a:xfrm>
            <a:off x="575563" y="424637"/>
            <a:ext cx="9850755" cy="697230"/>
          </a:xfrm>
          <a:prstGeom prst="rect">
            <a:avLst/>
          </a:prstGeom>
        </p:spPr>
        <p:txBody>
          <a:bodyPr wrap="square" lIns="0" tIns="0" rIns="0" bIns="0">
            <a:spAutoFit/>
          </a:bodyPr>
          <a:lstStyle>
            <a:lvl1pPr>
              <a:defRPr sz="4400" b="0" i="0">
                <a:solidFill>
                  <a:srgbClr val="002F18"/>
                </a:solidFill>
                <a:latin typeface="Franklin Gothic Medium Cond"/>
                <a:cs typeface="Franklin Gothic Medium Cond"/>
              </a:defRPr>
            </a:lvl1pPr>
          </a:lstStyle>
          <a:p>
            <a:endParaRPr/>
          </a:p>
        </p:txBody>
      </p:sp>
      <p:sp>
        <p:nvSpPr>
          <p:cNvPr id="3" name="Holder 3"/>
          <p:cNvSpPr>
            <a:spLocks noGrp="1"/>
          </p:cNvSpPr>
          <p:nvPr>
            <p:ph type="body" idx="1"/>
          </p:nvPr>
        </p:nvSpPr>
        <p:spPr>
          <a:xfrm>
            <a:off x="452437" y="1457325"/>
            <a:ext cx="10946130" cy="31432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378" y="407324"/>
            <a:ext cx="11165378" cy="8312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7378" y="1463041"/>
            <a:ext cx="10856422" cy="41231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97378" y="62366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54E43-1969-9042-938D-0E46384648E2}" type="slidenum">
              <a:rPr lang="en-US" smtClean="0"/>
              <a:pPr/>
              <a:t>‹#›</a:t>
            </a:fld>
            <a:endParaRPr lang="en-US"/>
          </a:p>
        </p:txBody>
      </p:sp>
    </p:spTree>
    <p:extLst>
      <p:ext uri="{BB962C8B-B14F-4D97-AF65-F5344CB8AC3E}">
        <p14:creationId xmlns:p14="http://schemas.microsoft.com/office/powerpoint/2010/main" val="38556154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xStyles>
    <p:titleStyle>
      <a:lvl1pPr algn="l" defTabSz="914400" rtl="0" eaLnBrk="1" latinLnBrk="0" hangingPunct="1">
        <a:lnSpc>
          <a:spcPct val="90000"/>
        </a:lnSpc>
        <a:spcBef>
          <a:spcPct val="0"/>
        </a:spcBef>
        <a:buNone/>
        <a:defRPr sz="4400" b="0" i="0" kern="1200">
          <a:solidFill>
            <a:schemeClr val="accent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doc/2025-2026-state-employees-retirees-survivors-benefits-guide/download" TargetMode="External"/><Relationship Id="rId2" Type="http://schemas.openxmlformats.org/officeDocument/2006/relationships/hyperlink" Target="https://www.mass.gov/doc/2026-2027-state-employees-retirees-survivors-benefit-guide/download"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hingehealth.com/for/massgov/?template_id=clientlandingpage&amp;template_name=landingpageurl&amp;utm_medium=digitalpackage&amp;utm_source=client&amp;utm_content=landingpage&amp;utm_campaign=bob&amp;mailformat=clientlandingpage&amp;sequence=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2026-2027-state-employees-retirees-survivors-benefit-guide/download"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mass.gov/info-details/gic-non-medicare-health-plans" TargetMode="External"/><Relationship Id="rId4" Type="http://schemas.openxmlformats.org/officeDocument/2006/relationships/hyperlink" Target="https://www.mass.gov/doc/2025-2026-state-employees-retirees-survivors-benefits-guide/downloa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giclink.force.com/GenerateDocusignPage" TargetMode="External"/><Relationship Id="rId2" Type="http://schemas.openxmlformats.org/officeDocument/2006/relationships/hyperlink" Target="https://www.mass.gov/info-details/health-insurance-buy-out-progra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hyperlink" Target="https://bhe.healthplansinc.com/members/benefits-login/"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mpefund.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nam10.safelinks.protection.outlook.com/?url=https%3A%2F%2Fwww.metlife.com%2Finsurance%2Fvision-insurance%2F&amp;data=05%7C02%7CAlicia.Lewis%40bristolcc.edu%7Cfa765336294647b668eb08dc9f5b8490%7C8821966d90d8479e97ca2787f699c8be%7C0%7C0%7C638560462626272925%7CUnknown%7CTWFpbGZsb3d8eyJWIjoiMC4wLjAwMDAiLCJQIjoiV2luMzIiLCJBTiI6Ik1haWwiLCJXVCI6Mn0%3D%7C0%7C%7C%7C&amp;sdata=kGvDcJS5A4ptWLAT5PFiEcvxyz8H9z46TSy3N0hMzgk%3D&amp;reserved=0"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yameriflex.com/massgi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hyperlink" Target="https://myameriflex.crunch.help/en/participant-fa-qs/what-expenses-are-eligible-for-a-dependent-care-account-dca" TargetMode="External"/><Relationship Id="rId4" Type="http://schemas.openxmlformats.org/officeDocument/2006/relationships/hyperlink" Target="https://myameriflex.crunch.help/en/participants/eligible-expens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bristolcc.edu/bristolcommunity/facultystaff/humanresources/benefits/tuitionremissio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bristolcc.edu/bristolcommunity/facultystaff/humanresources/benefits/adjunctfacultyandpart-timeemployees/categoricalwaiverandorstatetuitionremis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hyperlink" Target="mailto:ticketsatwork@info.ticketsatwork.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pamlea.legg@bristolcc.edu"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hyperlink" Target="mailto:alici.lewis@bristolc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ass.edu.forfacstaff.orp/" TargetMode="External"/><Relationship Id="rId2" Type="http://schemas.openxmlformats.org/officeDocument/2006/relationships/hyperlink" Target="http://www.mass.gov/retirement" TargetMode="External"/><Relationship Id="rId1" Type="http://schemas.openxmlformats.org/officeDocument/2006/relationships/slideLayout" Target="../slideLayouts/slideLayout2.xml"/><Relationship Id="rId4" Type="http://schemas.openxmlformats.org/officeDocument/2006/relationships/hyperlink" Target="http://www.mass-smart.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ss-smart.empower-retirement.com/participant/%23/login?accu=Massachusetts" TargetMode="External"/><Relationship Id="rId2" Type="http://schemas.openxmlformats.org/officeDocument/2006/relationships/hyperlink" Target="http://www.mass.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mass.gov/gi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ygiclink.my.site.com/customerportal/s/login/?ec=302&amp;startURL=%2Fcustomerportal%2Fs%2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8"/>
          </a:xfrm>
          <a:prstGeom prst="rect">
            <a:avLst/>
          </a:prstGeom>
        </p:spPr>
      </p:pic>
      <p:sp>
        <p:nvSpPr>
          <p:cNvPr id="3" name="object 3"/>
          <p:cNvSpPr txBox="1"/>
          <p:nvPr/>
        </p:nvSpPr>
        <p:spPr>
          <a:xfrm>
            <a:off x="993139" y="3306902"/>
            <a:ext cx="6132830" cy="940435"/>
          </a:xfrm>
          <a:prstGeom prst="rect">
            <a:avLst/>
          </a:prstGeom>
        </p:spPr>
        <p:txBody>
          <a:bodyPr vert="horz" wrap="square" lIns="0" tIns="12700" rIns="0" bIns="0" rtlCol="0">
            <a:spAutoFit/>
          </a:bodyPr>
          <a:lstStyle/>
          <a:p>
            <a:pPr marL="12700">
              <a:lnSpc>
                <a:spcPct val="100000"/>
              </a:lnSpc>
              <a:spcBef>
                <a:spcPts val="100"/>
              </a:spcBef>
            </a:pPr>
            <a:r>
              <a:rPr sz="6000">
                <a:solidFill>
                  <a:srgbClr val="002F18"/>
                </a:solidFill>
                <a:latin typeface="Franklin Gothic Medium Cond"/>
                <a:cs typeface="Franklin Gothic Medium Cond"/>
              </a:rPr>
              <a:t>202</a:t>
            </a:r>
            <a:r>
              <a:rPr lang="en-US" sz="6000">
                <a:solidFill>
                  <a:srgbClr val="002F18"/>
                </a:solidFill>
                <a:latin typeface="Franklin Gothic Medium Cond"/>
                <a:cs typeface="Franklin Gothic Medium Cond"/>
              </a:rPr>
              <a:t>6</a:t>
            </a:r>
            <a:r>
              <a:rPr sz="6000" spc="-40">
                <a:solidFill>
                  <a:srgbClr val="002F18"/>
                </a:solidFill>
                <a:latin typeface="Franklin Gothic Medium Cond"/>
                <a:cs typeface="Franklin Gothic Medium Cond"/>
              </a:rPr>
              <a:t> </a:t>
            </a:r>
            <a:r>
              <a:rPr sz="6000">
                <a:solidFill>
                  <a:srgbClr val="002F18"/>
                </a:solidFill>
                <a:latin typeface="Franklin Gothic Medium Cond"/>
                <a:cs typeface="Franklin Gothic Medium Cond"/>
              </a:rPr>
              <a:t>Benefits</a:t>
            </a:r>
            <a:r>
              <a:rPr sz="6000" spc="-5">
                <a:solidFill>
                  <a:srgbClr val="002F18"/>
                </a:solidFill>
                <a:latin typeface="Franklin Gothic Medium Cond"/>
                <a:cs typeface="Franklin Gothic Medium Cond"/>
              </a:rPr>
              <a:t> </a:t>
            </a:r>
            <a:r>
              <a:rPr sz="6000" spc="-10">
                <a:solidFill>
                  <a:srgbClr val="002F18"/>
                </a:solidFill>
                <a:latin typeface="Franklin Gothic Medium Cond"/>
                <a:cs typeface="Franklin Gothic Medium Cond"/>
              </a:rPr>
              <a:t>Review</a:t>
            </a:r>
            <a:endParaRPr sz="6000">
              <a:latin typeface="Franklin Gothic Medium Cond"/>
              <a:cs typeface="Franklin Gothic Medium Cond"/>
            </a:endParaRPr>
          </a:p>
        </p:txBody>
      </p:sp>
      <p:sp>
        <p:nvSpPr>
          <p:cNvPr id="4" name="object 4"/>
          <p:cNvSpPr txBox="1"/>
          <p:nvPr/>
        </p:nvSpPr>
        <p:spPr>
          <a:xfrm>
            <a:off x="993139" y="4512691"/>
            <a:ext cx="3599179" cy="391160"/>
          </a:xfrm>
          <a:prstGeom prst="rect">
            <a:avLst/>
          </a:prstGeom>
        </p:spPr>
        <p:txBody>
          <a:bodyPr vert="horz" wrap="square" lIns="0" tIns="12700" rIns="0" bIns="0" rtlCol="0">
            <a:spAutoFit/>
          </a:bodyPr>
          <a:lstStyle/>
          <a:p>
            <a:pPr marL="12700">
              <a:lnSpc>
                <a:spcPct val="100000"/>
              </a:lnSpc>
              <a:spcBef>
                <a:spcPts val="100"/>
              </a:spcBef>
            </a:pPr>
            <a:r>
              <a:rPr sz="2400" spc="-10">
                <a:latin typeface="Franklin Gothic Book"/>
                <a:cs typeface="Franklin Gothic Book"/>
              </a:rPr>
              <a:t>Reviewing</a:t>
            </a:r>
            <a:r>
              <a:rPr sz="2400" spc="-70">
                <a:latin typeface="Franklin Gothic Book"/>
                <a:cs typeface="Franklin Gothic Book"/>
              </a:rPr>
              <a:t> </a:t>
            </a:r>
            <a:r>
              <a:rPr sz="2400">
                <a:latin typeface="Franklin Gothic Book"/>
                <a:cs typeface="Franklin Gothic Book"/>
              </a:rPr>
              <a:t>benefits</a:t>
            </a:r>
            <a:r>
              <a:rPr sz="2400" spc="-60">
                <a:latin typeface="Franklin Gothic Book"/>
                <a:cs typeface="Franklin Gothic Book"/>
              </a:rPr>
              <a:t> </a:t>
            </a:r>
            <a:r>
              <a:rPr sz="2400">
                <a:latin typeface="Franklin Gothic Book"/>
                <a:cs typeface="Franklin Gothic Book"/>
              </a:rPr>
              <a:t>for</a:t>
            </a:r>
            <a:r>
              <a:rPr sz="2400" spc="-50">
                <a:latin typeface="Franklin Gothic Book"/>
                <a:cs typeface="Franklin Gothic Book"/>
              </a:rPr>
              <a:t> </a:t>
            </a:r>
            <a:r>
              <a:rPr sz="2400" spc="-20">
                <a:latin typeface="Franklin Gothic Book"/>
                <a:cs typeface="Franklin Gothic Book"/>
              </a:rPr>
              <a:t>FY2</a:t>
            </a:r>
            <a:r>
              <a:rPr lang="en-US" sz="2400" spc="-20">
                <a:latin typeface="Franklin Gothic Book"/>
                <a:cs typeface="Franklin Gothic Book"/>
              </a:rPr>
              <a:t>7</a:t>
            </a:r>
            <a:endParaRPr sz="2400">
              <a:latin typeface="Franklin Gothic Book"/>
              <a:cs typeface="Franklin Gothic 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FY202</a:t>
            </a:r>
            <a:r>
              <a:rPr lang="en-US"/>
              <a:t>7</a:t>
            </a:r>
            <a:r>
              <a:rPr spc="-10"/>
              <a:t> </a:t>
            </a:r>
            <a:r>
              <a:t>GIC</a:t>
            </a:r>
            <a:r>
              <a:rPr spc="-20"/>
              <a:t> </a:t>
            </a:r>
            <a:r>
              <a:t>Benefits</a:t>
            </a:r>
            <a:r>
              <a:rPr spc="-40"/>
              <a:t> </a:t>
            </a:r>
            <a:r>
              <a:t>Decision</a:t>
            </a:r>
            <a:r>
              <a:rPr spc="-25"/>
              <a:t> </a:t>
            </a:r>
            <a:r>
              <a:rPr spc="-10"/>
              <a:t>Guide</a:t>
            </a:r>
          </a:p>
        </p:txBody>
      </p:sp>
      <p:sp>
        <p:nvSpPr>
          <p:cNvPr id="4" name="object 4"/>
          <p:cNvSpPr txBox="1"/>
          <p:nvPr/>
        </p:nvSpPr>
        <p:spPr>
          <a:xfrm>
            <a:off x="5624321" y="3244722"/>
            <a:ext cx="4326255" cy="1489075"/>
          </a:xfrm>
          <a:prstGeom prst="rect">
            <a:avLst/>
          </a:prstGeom>
        </p:spPr>
        <p:txBody>
          <a:bodyPr vert="horz" wrap="square" lIns="0" tIns="12700" rIns="0" bIns="0" rtlCol="0">
            <a:spAutoFit/>
          </a:bodyPr>
          <a:lstStyle/>
          <a:p>
            <a:pPr marL="12700" marR="5080">
              <a:lnSpc>
                <a:spcPct val="100000"/>
              </a:lnSpc>
              <a:spcBef>
                <a:spcPts val="100"/>
              </a:spcBef>
            </a:pPr>
            <a:r>
              <a:rPr sz="2400">
                <a:latin typeface="Franklin Gothic Book"/>
                <a:cs typeface="Franklin Gothic Book"/>
              </a:rPr>
              <a:t>Check</a:t>
            </a:r>
            <a:r>
              <a:rPr sz="2400" spc="-20">
                <a:latin typeface="Franklin Gothic Book"/>
                <a:cs typeface="Franklin Gothic Book"/>
              </a:rPr>
              <a:t> </a:t>
            </a:r>
            <a:r>
              <a:rPr sz="2400">
                <a:latin typeface="Franklin Gothic Book"/>
                <a:cs typeface="Franklin Gothic Book"/>
              </a:rPr>
              <a:t>out</a:t>
            </a:r>
            <a:r>
              <a:rPr sz="2400" spc="-20">
                <a:latin typeface="Franklin Gothic Book"/>
                <a:cs typeface="Franklin Gothic Book"/>
              </a:rPr>
              <a:t> </a:t>
            </a:r>
            <a:r>
              <a:rPr sz="2400">
                <a:latin typeface="Franklin Gothic Book"/>
                <a:cs typeface="Franklin Gothic Book"/>
              </a:rPr>
              <a:t>the</a:t>
            </a:r>
            <a:r>
              <a:rPr sz="2400" spc="-20">
                <a:latin typeface="Franklin Gothic Book"/>
                <a:cs typeface="Franklin Gothic Book"/>
              </a:rPr>
              <a:t> </a:t>
            </a:r>
            <a:r>
              <a:rPr sz="2400">
                <a:latin typeface="Franklin Gothic Book"/>
                <a:cs typeface="Franklin Gothic Book"/>
              </a:rPr>
              <a:t>Benefits</a:t>
            </a:r>
            <a:r>
              <a:rPr sz="2400" spc="-20">
                <a:latin typeface="Franklin Gothic Book"/>
                <a:cs typeface="Franklin Gothic Book"/>
              </a:rPr>
              <a:t> </a:t>
            </a:r>
            <a:r>
              <a:rPr sz="2400" spc="-10">
                <a:latin typeface="Franklin Gothic Book"/>
                <a:cs typeface="Franklin Gothic Book"/>
              </a:rPr>
              <a:t>Decision </a:t>
            </a:r>
            <a:r>
              <a:rPr sz="2400">
                <a:latin typeface="Franklin Gothic Book"/>
                <a:cs typeface="Franklin Gothic Book"/>
              </a:rPr>
              <a:t>Guide</a:t>
            </a:r>
            <a:r>
              <a:rPr sz="2400" spc="-80">
                <a:latin typeface="Franklin Gothic Book"/>
                <a:cs typeface="Franklin Gothic Book"/>
              </a:rPr>
              <a:t> </a:t>
            </a:r>
            <a:r>
              <a:rPr sz="2400">
                <a:latin typeface="Franklin Gothic Book"/>
                <a:cs typeface="Franklin Gothic Book"/>
              </a:rPr>
              <a:t>for</a:t>
            </a:r>
            <a:r>
              <a:rPr sz="2400" spc="-80">
                <a:latin typeface="Franklin Gothic Book"/>
                <a:cs typeface="Franklin Gothic Book"/>
              </a:rPr>
              <a:t> </a:t>
            </a:r>
            <a:r>
              <a:rPr sz="2400">
                <a:latin typeface="Franklin Gothic Book"/>
                <a:cs typeface="Franklin Gothic Book"/>
              </a:rPr>
              <a:t>employees,</a:t>
            </a:r>
            <a:r>
              <a:rPr sz="2400" spc="-70">
                <a:latin typeface="Franklin Gothic Book"/>
                <a:cs typeface="Franklin Gothic Book"/>
              </a:rPr>
              <a:t> </a:t>
            </a:r>
            <a:r>
              <a:rPr sz="2400">
                <a:latin typeface="Franklin Gothic Book"/>
                <a:cs typeface="Franklin Gothic Book"/>
              </a:rPr>
              <a:t>Retirees</a:t>
            </a:r>
            <a:r>
              <a:rPr sz="2400" spc="-90">
                <a:latin typeface="Franklin Gothic Book"/>
                <a:cs typeface="Franklin Gothic Book"/>
              </a:rPr>
              <a:t> </a:t>
            </a:r>
            <a:r>
              <a:rPr sz="2400" spc="-50">
                <a:latin typeface="Franklin Gothic Book"/>
                <a:cs typeface="Franklin Gothic Book"/>
              </a:rPr>
              <a:t>&amp; </a:t>
            </a:r>
            <a:r>
              <a:rPr sz="2400">
                <a:latin typeface="Franklin Gothic Book"/>
                <a:cs typeface="Franklin Gothic Book"/>
              </a:rPr>
              <a:t>Survivors:</a:t>
            </a:r>
            <a:r>
              <a:rPr sz="2400" spc="-15">
                <a:latin typeface="Franklin Gothic Book"/>
                <a:cs typeface="Franklin Gothic Book"/>
              </a:rPr>
              <a:t> </a:t>
            </a:r>
            <a:r>
              <a:rPr lang="en-US" sz="2400" u="sng" spc="-30">
                <a:solidFill>
                  <a:srgbClr val="2BB673"/>
                </a:solidFill>
                <a:uFill>
                  <a:solidFill>
                    <a:srgbClr val="2BB673"/>
                  </a:solidFill>
                </a:uFill>
                <a:latin typeface="Franklin Gothic Book"/>
                <a:cs typeface="Franklin Gothic Book"/>
                <a:hlinkClick r:id="rId2"/>
              </a:rPr>
              <a:t>2026–2027 BENEFITS</a:t>
            </a:r>
            <a:r>
              <a:rPr sz="2400" u="none" spc="-10">
                <a:solidFill>
                  <a:srgbClr val="2BB673"/>
                </a:solidFill>
                <a:latin typeface="Franklin Gothic Book"/>
                <a:cs typeface="Franklin Gothic Book"/>
              </a:rPr>
              <a:t> </a:t>
            </a:r>
            <a:r>
              <a:rPr sz="2400" u="sng" spc="-10">
                <a:solidFill>
                  <a:srgbClr val="2BB673"/>
                </a:solidFill>
                <a:uFill>
                  <a:solidFill>
                    <a:srgbClr val="2BB673"/>
                  </a:solidFill>
                </a:uFill>
                <a:latin typeface="Franklin Gothic Book"/>
                <a:cs typeface="Franklin Gothic Book"/>
                <a:hlinkClick r:id="rId3"/>
              </a:rPr>
              <a:t>GUIDE</a:t>
            </a:r>
            <a:endParaRPr sz="2400">
              <a:latin typeface="Franklin Gothic Book"/>
              <a:cs typeface="Franklin Gothic Book"/>
            </a:endParaRPr>
          </a:p>
        </p:txBody>
      </p:sp>
      <p:pic>
        <p:nvPicPr>
          <p:cNvPr id="6" name="Picture 5">
            <a:extLst>
              <a:ext uri="{FF2B5EF4-FFF2-40B4-BE49-F238E27FC236}">
                <a16:creationId xmlns:a16="http://schemas.microsoft.com/office/drawing/2014/main" id="{8FE2BED3-C66A-9DB7-B515-71DE61D115D7}"/>
              </a:ext>
            </a:extLst>
          </p:cNvPr>
          <p:cNvPicPr>
            <a:picLocks noChangeAspect="1"/>
          </p:cNvPicPr>
          <p:nvPr/>
        </p:nvPicPr>
        <p:blipFill>
          <a:blip r:embed="rId4"/>
          <a:stretch>
            <a:fillRect/>
          </a:stretch>
        </p:blipFill>
        <p:spPr>
          <a:xfrm>
            <a:off x="685800" y="1371600"/>
            <a:ext cx="3962400" cy="50945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8246" y="1094550"/>
            <a:ext cx="9850755" cy="5873916"/>
          </a:xfrm>
          <a:prstGeom prst="rect">
            <a:avLst/>
          </a:prstGeom>
        </p:spPr>
        <p:txBody>
          <a:bodyPr vert="horz" wrap="square" lIns="0" tIns="43180" rIns="0" bIns="0" rtlCol="0">
            <a:spAutoFit/>
          </a:bodyPr>
          <a:lstStyle/>
          <a:p>
            <a:pPr marL="241300" marR="259079" indent="-229235">
              <a:spcBef>
                <a:spcPts val="340"/>
              </a:spcBef>
              <a:buFont typeface="Arial"/>
              <a:buChar char="•"/>
              <a:tabLst>
                <a:tab pos="241300" algn="l"/>
              </a:tabLst>
            </a:pPr>
            <a:r>
              <a:rPr sz="2000" b="1">
                <a:latin typeface="Franklin Gothic Book"/>
                <a:cs typeface="Franklin Gothic Book"/>
              </a:rPr>
              <a:t>Rate</a:t>
            </a:r>
            <a:r>
              <a:rPr sz="2000" b="1" spc="-65">
                <a:latin typeface="Franklin Gothic Book"/>
                <a:cs typeface="Franklin Gothic Book"/>
              </a:rPr>
              <a:t> </a:t>
            </a:r>
            <a:r>
              <a:rPr sz="2000" b="1">
                <a:latin typeface="Franklin Gothic Book"/>
                <a:cs typeface="Franklin Gothic Book"/>
              </a:rPr>
              <a:t>&amp;</a:t>
            </a:r>
            <a:r>
              <a:rPr sz="2000" b="1" spc="-30">
                <a:latin typeface="Franklin Gothic Book"/>
                <a:cs typeface="Franklin Gothic Book"/>
              </a:rPr>
              <a:t> </a:t>
            </a:r>
            <a:r>
              <a:rPr sz="2000" b="1">
                <a:latin typeface="Franklin Gothic Book"/>
                <a:cs typeface="Franklin Gothic Book"/>
              </a:rPr>
              <a:t>Tier</a:t>
            </a:r>
            <a:r>
              <a:rPr sz="2000" b="1" spc="-60">
                <a:latin typeface="Franklin Gothic Book"/>
                <a:cs typeface="Franklin Gothic Book"/>
              </a:rPr>
              <a:t> </a:t>
            </a:r>
            <a:r>
              <a:rPr sz="2000" b="1">
                <a:latin typeface="Franklin Gothic Book"/>
                <a:cs typeface="Franklin Gothic Book"/>
              </a:rPr>
              <a:t>Changes:</a:t>
            </a:r>
            <a:r>
              <a:rPr sz="2000" b="1" spc="-50">
                <a:latin typeface="Franklin Gothic Book"/>
                <a:cs typeface="Franklin Gothic Book"/>
              </a:rPr>
              <a:t> </a:t>
            </a:r>
            <a:r>
              <a:rPr sz="2000">
                <a:latin typeface="Franklin Gothic Book"/>
                <a:cs typeface="Franklin Gothic Book"/>
              </a:rPr>
              <a:t>Please</a:t>
            </a:r>
            <a:r>
              <a:rPr sz="2000" spc="-40">
                <a:latin typeface="Franklin Gothic Book"/>
                <a:cs typeface="Franklin Gothic Book"/>
              </a:rPr>
              <a:t> </a:t>
            </a:r>
            <a:r>
              <a:rPr sz="2000">
                <a:latin typeface="Franklin Gothic Book"/>
                <a:cs typeface="Franklin Gothic Book"/>
              </a:rPr>
              <a:t>review</a:t>
            </a:r>
            <a:r>
              <a:rPr sz="2000" spc="-40">
                <a:latin typeface="Franklin Gothic Book"/>
                <a:cs typeface="Franklin Gothic Book"/>
              </a:rPr>
              <a:t> </a:t>
            </a:r>
            <a:r>
              <a:rPr sz="2000">
                <a:latin typeface="Franklin Gothic Book"/>
                <a:cs typeface="Franklin Gothic Book"/>
              </a:rPr>
              <a:t>all</a:t>
            </a:r>
            <a:r>
              <a:rPr sz="2000" spc="-10">
                <a:latin typeface="Franklin Gothic Book"/>
                <a:cs typeface="Franklin Gothic Book"/>
              </a:rPr>
              <a:t> </a:t>
            </a:r>
            <a:r>
              <a:rPr sz="2000">
                <a:latin typeface="Franklin Gothic Book"/>
                <a:cs typeface="Franklin Gothic Book"/>
              </a:rPr>
              <a:t>plans</a:t>
            </a:r>
            <a:r>
              <a:rPr sz="2000" spc="-30">
                <a:latin typeface="Franklin Gothic Book"/>
                <a:cs typeface="Franklin Gothic Book"/>
              </a:rPr>
              <a:t> </a:t>
            </a:r>
            <a:r>
              <a:rPr sz="2000">
                <a:latin typeface="Franklin Gothic Book"/>
                <a:cs typeface="Franklin Gothic Book"/>
              </a:rPr>
              <a:t>for</a:t>
            </a:r>
            <a:r>
              <a:rPr sz="2000" spc="-40">
                <a:latin typeface="Franklin Gothic Book"/>
                <a:cs typeface="Franklin Gothic Book"/>
              </a:rPr>
              <a:t> </a:t>
            </a:r>
            <a:r>
              <a:rPr sz="2000">
                <a:latin typeface="Franklin Gothic Book"/>
                <a:cs typeface="Franklin Gothic Book"/>
              </a:rPr>
              <a:t>the</a:t>
            </a:r>
            <a:r>
              <a:rPr sz="2000" spc="-40">
                <a:latin typeface="Franklin Gothic Book"/>
                <a:cs typeface="Franklin Gothic Book"/>
              </a:rPr>
              <a:t> </a:t>
            </a:r>
            <a:r>
              <a:rPr sz="2000">
                <a:latin typeface="Franklin Gothic Book"/>
                <a:cs typeface="Franklin Gothic Book"/>
              </a:rPr>
              <a:t>current</a:t>
            </a:r>
            <a:r>
              <a:rPr sz="2000" spc="-30">
                <a:latin typeface="Franklin Gothic Book"/>
                <a:cs typeface="Franklin Gothic Book"/>
              </a:rPr>
              <a:t> </a:t>
            </a:r>
            <a:r>
              <a:rPr sz="2000">
                <a:latin typeface="Franklin Gothic Book"/>
                <a:cs typeface="Franklin Gothic Book"/>
              </a:rPr>
              <a:t>rate</a:t>
            </a:r>
            <a:r>
              <a:rPr sz="2000" spc="-25">
                <a:latin typeface="Franklin Gothic Book"/>
                <a:cs typeface="Franklin Gothic Book"/>
              </a:rPr>
              <a:t> </a:t>
            </a:r>
            <a:r>
              <a:rPr sz="2000">
                <a:latin typeface="Franklin Gothic Book"/>
                <a:cs typeface="Franklin Gothic Book"/>
              </a:rPr>
              <a:t>changes.</a:t>
            </a:r>
            <a:r>
              <a:rPr sz="2000" spc="-40">
                <a:latin typeface="Franklin Gothic Book"/>
                <a:cs typeface="Franklin Gothic Book"/>
              </a:rPr>
              <a:t> </a:t>
            </a:r>
            <a:r>
              <a:rPr sz="2000">
                <a:latin typeface="Franklin Gothic Book"/>
                <a:cs typeface="Franklin Gothic Book"/>
              </a:rPr>
              <a:t>Contact</a:t>
            </a:r>
            <a:r>
              <a:rPr sz="2000" spc="-50">
                <a:latin typeface="Franklin Gothic Book"/>
                <a:cs typeface="Franklin Gothic Book"/>
              </a:rPr>
              <a:t> </a:t>
            </a:r>
            <a:r>
              <a:rPr sz="2000">
                <a:latin typeface="Franklin Gothic Book"/>
                <a:cs typeface="Franklin Gothic Book"/>
              </a:rPr>
              <a:t>your</a:t>
            </a:r>
            <a:r>
              <a:rPr sz="2000" spc="-30">
                <a:latin typeface="Franklin Gothic Book"/>
                <a:cs typeface="Franklin Gothic Book"/>
              </a:rPr>
              <a:t> </a:t>
            </a:r>
            <a:r>
              <a:rPr sz="2000" spc="-10">
                <a:latin typeface="Franklin Gothic Book"/>
                <a:cs typeface="Franklin Gothic Book"/>
              </a:rPr>
              <a:t>health </a:t>
            </a:r>
            <a:r>
              <a:rPr sz="2000">
                <a:latin typeface="Franklin Gothic Book"/>
                <a:cs typeface="Franklin Gothic Book"/>
              </a:rPr>
              <a:t>and</a:t>
            </a:r>
            <a:r>
              <a:rPr sz="2000" spc="-45">
                <a:latin typeface="Franklin Gothic Book"/>
                <a:cs typeface="Franklin Gothic Book"/>
              </a:rPr>
              <a:t> </a:t>
            </a:r>
            <a:r>
              <a:rPr sz="2000">
                <a:latin typeface="Franklin Gothic Book"/>
                <a:cs typeface="Franklin Gothic Book"/>
              </a:rPr>
              <a:t>other</a:t>
            </a:r>
            <a:r>
              <a:rPr sz="2000" spc="-50">
                <a:latin typeface="Franklin Gothic Book"/>
                <a:cs typeface="Franklin Gothic Book"/>
              </a:rPr>
              <a:t> </a:t>
            </a:r>
            <a:r>
              <a:rPr sz="2000">
                <a:latin typeface="Franklin Gothic Book"/>
                <a:cs typeface="Franklin Gothic Book"/>
              </a:rPr>
              <a:t>insurance</a:t>
            </a:r>
            <a:r>
              <a:rPr sz="2000" spc="-30">
                <a:latin typeface="Franklin Gothic Book"/>
                <a:cs typeface="Franklin Gothic Book"/>
              </a:rPr>
              <a:t> </a:t>
            </a:r>
            <a:r>
              <a:rPr sz="2000">
                <a:latin typeface="Franklin Gothic Book"/>
                <a:cs typeface="Franklin Gothic Book"/>
              </a:rPr>
              <a:t>plans</a:t>
            </a:r>
            <a:r>
              <a:rPr sz="2000" spc="-45">
                <a:latin typeface="Franklin Gothic Book"/>
                <a:cs typeface="Franklin Gothic Book"/>
              </a:rPr>
              <a:t> </a:t>
            </a:r>
            <a:r>
              <a:rPr sz="2000">
                <a:latin typeface="Franklin Gothic Book"/>
                <a:cs typeface="Franklin Gothic Book"/>
              </a:rPr>
              <a:t>about</a:t>
            </a:r>
            <a:r>
              <a:rPr sz="2000" spc="-35">
                <a:latin typeface="Franklin Gothic Book"/>
                <a:cs typeface="Franklin Gothic Book"/>
              </a:rPr>
              <a:t> </a:t>
            </a:r>
            <a:r>
              <a:rPr sz="2000">
                <a:latin typeface="Franklin Gothic Book"/>
                <a:cs typeface="Franklin Gothic Book"/>
              </a:rPr>
              <a:t>tier</a:t>
            </a:r>
            <a:r>
              <a:rPr sz="2000" spc="-40">
                <a:latin typeface="Franklin Gothic Book"/>
                <a:cs typeface="Franklin Gothic Book"/>
              </a:rPr>
              <a:t> </a:t>
            </a:r>
            <a:r>
              <a:rPr sz="2000">
                <a:latin typeface="Franklin Gothic Book"/>
                <a:cs typeface="Franklin Gothic Book"/>
              </a:rPr>
              <a:t>changes,</a:t>
            </a:r>
            <a:r>
              <a:rPr sz="2000" spc="-45">
                <a:latin typeface="Franklin Gothic Book"/>
                <a:cs typeface="Franklin Gothic Book"/>
              </a:rPr>
              <a:t> </a:t>
            </a:r>
            <a:r>
              <a:rPr sz="2000">
                <a:latin typeface="Franklin Gothic Book"/>
                <a:cs typeface="Franklin Gothic Book"/>
              </a:rPr>
              <a:t>network</a:t>
            </a:r>
            <a:r>
              <a:rPr sz="2000" spc="-60">
                <a:latin typeface="Franklin Gothic Book"/>
                <a:cs typeface="Franklin Gothic Book"/>
              </a:rPr>
              <a:t> </a:t>
            </a:r>
            <a:r>
              <a:rPr sz="2000">
                <a:latin typeface="Franklin Gothic Book"/>
                <a:cs typeface="Franklin Gothic Book"/>
              </a:rPr>
              <a:t>coverage,</a:t>
            </a:r>
            <a:r>
              <a:rPr sz="2000" spc="-35">
                <a:latin typeface="Franklin Gothic Book"/>
                <a:cs typeface="Franklin Gothic Book"/>
              </a:rPr>
              <a:t> </a:t>
            </a:r>
            <a:r>
              <a:rPr sz="2000">
                <a:latin typeface="Franklin Gothic Book"/>
                <a:cs typeface="Franklin Gothic Book"/>
              </a:rPr>
              <a:t>providers,</a:t>
            </a:r>
            <a:r>
              <a:rPr sz="2000" spc="-55">
                <a:latin typeface="Franklin Gothic Book"/>
                <a:cs typeface="Franklin Gothic Book"/>
              </a:rPr>
              <a:t> </a:t>
            </a:r>
            <a:r>
              <a:rPr sz="2000">
                <a:latin typeface="Franklin Gothic Book"/>
                <a:cs typeface="Franklin Gothic Book"/>
              </a:rPr>
              <a:t>drug</a:t>
            </a:r>
            <a:r>
              <a:rPr sz="2000" spc="-25">
                <a:latin typeface="Franklin Gothic Book"/>
                <a:cs typeface="Franklin Gothic Book"/>
              </a:rPr>
              <a:t> </a:t>
            </a:r>
            <a:r>
              <a:rPr sz="2000">
                <a:latin typeface="Franklin Gothic Book"/>
                <a:cs typeface="Franklin Gothic Book"/>
              </a:rPr>
              <a:t>tiers,</a:t>
            </a:r>
            <a:r>
              <a:rPr sz="2000" spc="-45">
                <a:latin typeface="Franklin Gothic Book"/>
                <a:cs typeface="Franklin Gothic Book"/>
              </a:rPr>
              <a:t> </a:t>
            </a:r>
            <a:r>
              <a:rPr sz="2000" spc="-10">
                <a:latin typeface="Franklin Gothic Book"/>
                <a:cs typeface="Franklin Gothic Book"/>
              </a:rPr>
              <a:t>wellness </a:t>
            </a:r>
            <a:r>
              <a:rPr sz="2000">
                <a:latin typeface="Franklin Gothic Book"/>
                <a:cs typeface="Franklin Gothic Book"/>
              </a:rPr>
              <a:t>benefits,</a:t>
            </a:r>
            <a:r>
              <a:rPr sz="2000" spc="-25">
                <a:latin typeface="Franklin Gothic Book"/>
                <a:cs typeface="Franklin Gothic Book"/>
              </a:rPr>
              <a:t> </a:t>
            </a:r>
            <a:r>
              <a:rPr sz="2000">
                <a:latin typeface="Franklin Gothic Book"/>
                <a:cs typeface="Franklin Gothic Book"/>
              </a:rPr>
              <a:t>and</a:t>
            </a:r>
            <a:r>
              <a:rPr sz="2000" spc="-10">
                <a:latin typeface="Franklin Gothic Book"/>
                <a:cs typeface="Franklin Gothic Book"/>
              </a:rPr>
              <a:t> more.</a:t>
            </a:r>
            <a:r>
              <a:rPr lang="en-US" sz="2000" spc="-10">
                <a:latin typeface="Franklin Gothic Book"/>
                <a:cs typeface="Franklin Gothic Book"/>
              </a:rPr>
              <a:t> 	</a:t>
            </a:r>
            <a:endParaRPr sz="2000">
              <a:latin typeface="Franklin Gothic Book"/>
              <a:cs typeface="Franklin Gothic Book"/>
            </a:endParaRPr>
          </a:p>
          <a:p>
            <a:pPr marL="354965" marR="5080" indent="-342900">
              <a:spcBef>
                <a:spcPts val="994"/>
              </a:spcBef>
              <a:buFont typeface="Arial" panose="020B0604020202020204" pitchFamily="34" charset="0"/>
              <a:buChar char="•"/>
              <a:tabLst>
                <a:tab pos="241300" algn="l"/>
              </a:tabLst>
            </a:pPr>
            <a:r>
              <a:rPr lang="en-US" sz="2000" b="1">
                <a:latin typeface="Franklin Gothic Book"/>
                <a:cs typeface="Franklin Gothic Book"/>
              </a:rPr>
              <a:t>GLP-1 Medication Coverage: </a:t>
            </a:r>
            <a:r>
              <a:rPr lang="en-US" sz="2000">
                <a:latin typeface="Franklin Gothic Book"/>
                <a:cs typeface="Franklin Gothic Book"/>
              </a:rPr>
              <a:t>coverage for GLP-1 medications prescribed for the treatment of obesity, under GIC health plans, will discontinue on June 30, 2026. </a:t>
            </a:r>
          </a:p>
          <a:p>
            <a:pPr marL="354965" marR="5080" indent="-342900">
              <a:spcBef>
                <a:spcPts val="994"/>
              </a:spcBef>
              <a:buFont typeface="Arial" panose="020B0604020202020204" pitchFamily="34" charset="0"/>
              <a:buChar char="•"/>
              <a:tabLst>
                <a:tab pos="241300" algn="l"/>
              </a:tabLst>
            </a:pPr>
            <a:r>
              <a:rPr lang="en-US" sz="2000" b="1">
                <a:latin typeface="Franklin Gothic Book"/>
                <a:cs typeface="Franklin Gothic Book"/>
              </a:rPr>
              <a:t>Flexible Spending Account: </a:t>
            </a:r>
            <a:r>
              <a:rPr lang="en-US" sz="2000">
                <a:latin typeface="Franklin Gothic Book"/>
                <a:cs typeface="Franklin Gothic Book"/>
              </a:rPr>
              <a:t>New administrator, </a:t>
            </a:r>
            <a:r>
              <a:rPr lang="en-US" sz="2000" err="1">
                <a:latin typeface="Franklin Gothic Book"/>
                <a:cs typeface="Franklin Gothic Book"/>
              </a:rPr>
              <a:t>Ameriflex</a:t>
            </a:r>
            <a:r>
              <a:rPr lang="en-US" sz="2000">
                <a:latin typeface="Franklin Gothic Book"/>
                <a:cs typeface="Franklin Gothic Book"/>
              </a:rPr>
              <a:t>. </a:t>
            </a:r>
            <a:r>
              <a:rPr lang="en-US" sz="2000" err="1">
                <a:latin typeface="Franklin Gothic Book"/>
                <a:cs typeface="Franklin Gothic Book"/>
              </a:rPr>
              <a:t>Ameriflex</a:t>
            </a:r>
            <a:r>
              <a:rPr lang="en-US" sz="2000">
                <a:latin typeface="Franklin Gothic Book"/>
                <a:cs typeface="Franklin Gothic Book"/>
              </a:rPr>
              <a:t> will also administer the current  plans grace period from July 1, 2026 - September 15, 2026) and any claims filed after July 1, 2026.</a:t>
            </a:r>
          </a:p>
          <a:p>
            <a:pPr marL="354965" marR="5080" indent="-342900">
              <a:spcBef>
                <a:spcPts val="994"/>
              </a:spcBef>
              <a:buFont typeface="Arial" panose="020B0604020202020204" pitchFamily="34" charset="0"/>
              <a:buChar char="•"/>
              <a:tabLst>
                <a:tab pos="241300" algn="l"/>
              </a:tabLst>
            </a:pPr>
            <a:r>
              <a:rPr lang="en-US" sz="2000" b="1">
                <a:latin typeface="Franklin Gothic Book"/>
                <a:cs typeface="Franklin Gothic Book"/>
              </a:rPr>
              <a:t>Important</a:t>
            </a:r>
            <a:r>
              <a:rPr lang="en-US" sz="2000" b="1" spc="40">
                <a:latin typeface="Franklin Gothic Book"/>
                <a:cs typeface="Franklin Gothic Book"/>
              </a:rPr>
              <a:t> </a:t>
            </a:r>
            <a:r>
              <a:rPr lang="en-US" sz="2000" b="1" spc="-10">
                <a:latin typeface="Franklin Gothic Book"/>
                <a:cs typeface="Franklin Gothic Book"/>
              </a:rPr>
              <a:t>Reminders: </a:t>
            </a:r>
            <a:r>
              <a:rPr lang="en-US" sz="2000">
                <a:latin typeface="Franklin Gothic Book"/>
                <a:cs typeface="Franklin Gothic Book"/>
              </a:rPr>
              <a:t>Bristol</a:t>
            </a:r>
            <a:r>
              <a:rPr lang="en-US" sz="2000" spc="-45">
                <a:latin typeface="Franklin Gothic Book"/>
                <a:cs typeface="Franklin Gothic Book"/>
              </a:rPr>
              <a:t> </a:t>
            </a:r>
            <a:r>
              <a:rPr lang="en-US" sz="2000">
                <a:latin typeface="Franklin Gothic Book"/>
                <a:cs typeface="Franklin Gothic Book"/>
              </a:rPr>
              <a:t>does</a:t>
            </a:r>
            <a:r>
              <a:rPr lang="en-US" sz="2000" spc="-20">
                <a:latin typeface="Franklin Gothic Book"/>
                <a:cs typeface="Franklin Gothic Book"/>
              </a:rPr>
              <a:t> </a:t>
            </a:r>
            <a:r>
              <a:rPr lang="en-US" sz="2000">
                <a:latin typeface="Franklin Gothic Book"/>
                <a:cs typeface="Franklin Gothic Book"/>
              </a:rPr>
              <a:t>not</a:t>
            </a:r>
            <a:r>
              <a:rPr lang="en-US" sz="2000" spc="-25">
                <a:latin typeface="Franklin Gothic Book"/>
                <a:cs typeface="Franklin Gothic Book"/>
              </a:rPr>
              <a:t> </a:t>
            </a:r>
            <a:r>
              <a:rPr lang="en-US" sz="2000">
                <a:latin typeface="Franklin Gothic Book"/>
                <a:cs typeface="Franklin Gothic Book"/>
              </a:rPr>
              <a:t>participate</a:t>
            </a:r>
            <a:r>
              <a:rPr lang="en-US" sz="2000" spc="-15">
                <a:latin typeface="Franklin Gothic Book"/>
                <a:cs typeface="Franklin Gothic Book"/>
              </a:rPr>
              <a:t> </a:t>
            </a:r>
            <a:r>
              <a:rPr lang="en-US" sz="2000">
                <a:latin typeface="Franklin Gothic Book"/>
                <a:cs typeface="Franklin Gothic Book"/>
              </a:rPr>
              <a:t>in</a:t>
            </a:r>
            <a:r>
              <a:rPr lang="en-US" sz="2000" spc="-30">
                <a:latin typeface="Franklin Gothic Book"/>
                <a:cs typeface="Franklin Gothic Book"/>
              </a:rPr>
              <a:t> </a:t>
            </a:r>
            <a:r>
              <a:rPr lang="en-US" sz="2000">
                <a:latin typeface="Franklin Gothic Book"/>
                <a:cs typeface="Franklin Gothic Book"/>
              </a:rPr>
              <a:t>the</a:t>
            </a:r>
            <a:r>
              <a:rPr lang="en-US" sz="2000" spc="-35">
                <a:latin typeface="Franklin Gothic Book"/>
                <a:cs typeface="Franklin Gothic Book"/>
              </a:rPr>
              <a:t> </a:t>
            </a:r>
            <a:r>
              <a:rPr lang="en-US" sz="2000">
                <a:latin typeface="Franklin Gothic Book"/>
                <a:cs typeface="Franklin Gothic Book"/>
              </a:rPr>
              <a:t>Dental</a:t>
            </a:r>
            <a:r>
              <a:rPr lang="en-US" sz="2000" spc="-20">
                <a:latin typeface="Franklin Gothic Book"/>
                <a:cs typeface="Franklin Gothic Book"/>
              </a:rPr>
              <a:t> </a:t>
            </a:r>
            <a:r>
              <a:rPr lang="en-US" sz="2000">
                <a:latin typeface="Franklin Gothic Book"/>
                <a:cs typeface="Franklin Gothic Book"/>
              </a:rPr>
              <a:t>and</a:t>
            </a:r>
            <a:r>
              <a:rPr lang="en-US" sz="2000" spc="-20">
                <a:latin typeface="Franklin Gothic Book"/>
                <a:cs typeface="Franklin Gothic Book"/>
              </a:rPr>
              <a:t> </a:t>
            </a:r>
            <a:r>
              <a:rPr lang="en-US" sz="2000">
                <a:latin typeface="Franklin Gothic Book"/>
                <a:cs typeface="Franklin Gothic Book"/>
              </a:rPr>
              <a:t>Vision</a:t>
            </a:r>
            <a:r>
              <a:rPr lang="en-US" sz="2000" spc="-30">
                <a:latin typeface="Franklin Gothic Book"/>
                <a:cs typeface="Franklin Gothic Book"/>
              </a:rPr>
              <a:t> </a:t>
            </a:r>
            <a:r>
              <a:rPr lang="en-US" sz="2000">
                <a:latin typeface="Franklin Gothic Book"/>
                <a:cs typeface="Franklin Gothic Book"/>
              </a:rPr>
              <a:t>plans</a:t>
            </a:r>
            <a:r>
              <a:rPr lang="en-US" sz="2000" spc="-10">
                <a:latin typeface="Franklin Gothic Book"/>
                <a:cs typeface="Franklin Gothic Book"/>
              </a:rPr>
              <a:t> </a:t>
            </a:r>
            <a:r>
              <a:rPr lang="en-US" sz="2000">
                <a:latin typeface="Franklin Gothic Book"/>
                <a:cs typeface="Franklin Gothic Book"/>
              </a:rPr>
              <a:t>offered</a:t>
            </a:r>
            <a:r>
              <a:rPr lang="en-US" sz="2000" spc="-30">
                <a:latin typeface="Franklin Gothic Book"/>
                <a:cs typeface="Franklin Gothic Book"/>
              </a:rPr>
              <a:t> </a:t>
            </a:r>
            <a:r>
              <a:rPr lang="en-US" sz="2000">
                <a:latin typeface="Franklin Gothic Book"/>
                <a:cs typeface="Franklin Gothic Book"/>
              </a:rPr>
              <a:t>in</a:t>
            </a:r>
            <a:r>
              <a:rPr lang="en-US" sz="2000" spc="-25">
                <a:latin typeface="Franklin Gothic Book"/>
                <a:cs typeface="Franklin Gothic Book"/>
              </a:rPr>
              <a:t> </a:t>
            </a:r>
            <a:r>
              <a:rPr lang="en-US" sz="2000">
                <a:latin typeface="Franklin Gothic Book"/>
                <a:cs typeface="Franklin Gothic Book"/>
              </a:rPr>
              <a:t>the</a:t>
            </a:r>
            <a:r>
              <a:rPr lang="en-US" sz="2000" spc="-35">
                <a:latin typeface="Franklin Gothic Book"/>
                <a:cs typeface="Franklin Gothic Book"/>
              </a:rPr>
              <a:t> </a:t>
            </a:r>
            <a:r>
              <a:rPr lang="en-US" sz="2000">
                <a:latin typeface="Franklin Gothic Book"/>
                <a:cs typeface="Franklin Gothic Book"/>
              </a:rPr>
              <a:t>Benefit</a:t>
            </a:r>
            <a:r>
              <a:rPr lang="en-US" sz="2000" spc="-30">
                <a:latin typeface="Franklin Gothic Book"/>
                <a:cs typeface="Franklin Gothic Book"/>
              </a:rPr>
              <a:t> </a:t>
            </a:r>
            <a:r>
              <a:rPr lang="en-US" sz="2000">
                <a:latin typeface="Franklin Gothic Book"/>
                <a:cs typeface="Franklin Gothic Book"/>
              </a:rPr>
              <a:t>Decision</a:t>
            </a:r>
            <a:r>
              <a:rPr lang="en-US" sz="2000" spc="-25">
                <a:latin typeface="Franklin Gothic Book"/>
                <a:cs typeface="Franklin Gothic Book"/>
              </a:rPr>
              <a:t> </a:t>
            </a:r>
            <a:r>
              <a:rPr lang="en-US" sz="2000">
                <a:latin typeface="Franklin Gothic Book"/>
                <a:cs typeface="Franklin Gothic Book"/>
              </a:rPr>
              <a:t>Guide</a:t>
            </a:r>
            <a:r>
              <a:rPr lang="en-US" sz="2000" spc="-30">
                <a:latin typeface="Franklin Gothic Book"/>
                <a:cs typeface="Franklin Gothic Book"/>
              </a:rPr>
              <a:t> </a:t>
            </a:r>
            <a:r>
              <a:rPr lang="en-US" sz="2000">
                <a:latin typeface="Franklin Gothic Book"/>
                <a:cs typeface="Franklin Gothic Book"/>
              </a:rPr>
              <a:t>for</a:t>
            </a:r>
            <a:r>
              <a:rPr lang="en-US" sz="2000" spc="-40">
                <a:latin typeface="Franklin Gothic Book"/>
                <a:cs typeface="Franklin Gothic Book"/>
              </a:rPr>
              <a:t> </a:t>
            </a:r>
            <a:r>
              <a:rPr lang="en-US" sz="2000" spc="-10">
                <a:latin typeface="Franklin Gothic Book"/>
                <a:cs typeface="Franklin Gothic Book"/>
              </a:rPr>
              <a:t>active employees.</a:t>
            </a:r>
            <a:r>
              <a:rPr lang="en-US" sz="2000" spc="-60">
                <a:latin typeface="Franklin Gothic Book"/>
                <a:cs typeface="Franklin Gothic Book"/>
              </a:rPr>
              <a:t> </a:t>
            </a:r>
            <a:r>
              <a:rPr lang="en-US" sz="2000">
                <a:latin typeface="Franklin Gothic Book"/>
                <a:cs typeface="Franklin Gothic Book"/>
              </a:rPr>
              <a:t>Coverage</a:t>
            </a:r>
            <a:r>
              <a:rPr lang="en-US" sz="2000" spc="-60">
                <a:latin typeface="Franklin Gothic Book"/>
                <a:cs typeface="Franklin Gothic Book"/>
              </a:rPr>
              <a:t> </a:t>
            </a:r>
            <a:r>
              <a:rPr lang="en-US" sz="2000">
                <a:latin typeface="Franklin Gothic Book"/>
                <a:cs typeface="Franklin Gothic Book"/>
              </a:rPr>
              <a:t>is</a:t>
            </a:r>
            <a:r>
              <a:rPr lang="en-US" sz="2000" spc="-60">
                <a:latin typeface="Franklin Gothic Book"/>
                <a:cs typeface="Franklin Gothic Book"/>
              </a:rPr>
              <a:t> </a:t>
            </a:r>
            <a:r>
              <a:rPr lang="en-US" sz="2000">
                <a:latin typeface="Franklin Gothic Book"/>
                <a:cs typeface="Franklin Gothic Book"/>
              </a:rPr>
              <a:t>provided</a:t>
            </a:r>
            <a:r>
              <a:rPr lang="en-US" sz="2000" spc="-35">
                <a:latin typeface="Franklin Gothic Book"/>
                <a:cs typeface="Franklin Gothic Book"/>
              </a:rPr>
              <a:t> </a:t>
            </a:r>
            <a:r>
              <a:rPr lang="en-US" sz="2000">
                <a:latin typeface="Franklin Gothic Book"/>
                <a:cs typeface="Franklin Gothic Book"/>
              </a:rPr>
              <a:t>through</a:t>
            </a:r>
            <a:r>
              <a:rPr lang="en-US" sz="2000" spc="-55">
                <a:latin typeface="Franklin Gothic Book"/>
                <a:cs typeface="Franklin Gothic Book"/>
              </a:rPr>
              <a:t> </a:t>
            </a:r>
            <a:r>
              <a:rPr lang="en-US" sz="2000">
                <a:latin typeface="Franklin Gothic Book"/>
                <a:cs typeface="Franklin Gothic Book"/>
              </a:rPr>
              <a:t>separate</a:t>
            </a:r>
            <a:r>
              <a:rPr lang="en-US" sz="2000" spc="-60">
                <a:latin typeface="Franklin Gothic Book"/>
                <a:cs typeface="Franklin Gothic Book"/>
              </a:rPr>
              <a:t> </a:t>
            </a:r>
            <a:r>
              <a:rPr lang="en-US" sz="2000">
                <a:latin typeface="Franklin Gothic Book"/>
                <a:cs typeface="Franklin Gothic Book"/>
              </a:rPr>
              <a:t>administrators</a:t>
            </a:r>
            <a:r>
              <a:rPr lang="en-US" sz="2000" spc="-50">
                <a:latin typeface="Franklin Gothic Book"/>
                <a:cs typeface="Franklin Gothic Book"/>
              </a:rPr>
              <a:t> </a:t>
            </a:r>
            <a:r>
              <a:rPr lang="en-US" sz="2000">
                <a:latin typeface="Franklin Gothic Book"/>
                <a:cs typeface="Franklin Gothic Book"/>
              </a:rPr>
              <a:t>based</a:t>
            </a:r>
            <a:r>
              <a:rPr lang="en-US" sz="2000" spc="-65">
                <a:latin typeface="Franklin Gothic Book"/>
                <a:cs typeface="Franklin Gothic Book"/>
              </a:rPr>
              <a:t> </a:t>
            </a:r>
            <a:r>
              <a:rPr lang="en-US" sz="2000">
                <a:latin typeface="Franklin Gothic Book"/>
                <a:cs typeface="Franklin Gothic Book"/>
              </a:rPr>
              <a:t>on</a:t>
            </a:r>
            <a:r>
              <a:rPr lang="en-US" sz="2000" spc="-60">
                <a:latin typeface="Franklin Gothic Book"/>
                <a:cs typeface="Franklin Gothic Book"/>
              </a:rPr>
              <a:t> </a:t>
            </a:r>
            <a:r>
              <a:rPr lang="en-US" sz="2000" spc="-10">
                <a:latin typeface="Franklin Gothic Book"/>
                <a:cs typeface="Franklin Gothic Book"/>
              </a:rPr>
              <a:t>employee</a:t>
            </a:r>
            <a:r>
              <a:rPr lang="en-US" sz="2000" spc="-55">
                <a:latin typeface="Franklin Gothic Book"/>
                <a:cs typeface="Franklin Gothic Book"/>
              </a:rPr>
              <a:t> </a:t>
            </a:r>
            <a:r>
              <a:rPr lang="en-US" sz="2000" spc="-10">
                <a:latin typeface="Franklin Gothic Book"/>
                <a:cs typeface="Franklin Gothic Book"/>
              </a:rPr>
              <a:t>classification.</a:t>
            </a:r>
          </a:p>
          <a:p>
            <a:pPr marL="297815" marR="5080" lvl="1" indent="-285750">
              <a:spcBef>
                <a:spcPts val="994"/>
              </a:spcBef>
              <a:buFont typeface="Arial" panose="020B0604020202020204" pitchFamily="34" charset="0"/>
              <a:buChar char="•"/>
              <a:tabLst>
                <a:tab pos="241300" algn="l"/>
              </a:tabLst>
            </a:pPr>
            <a:r>
              <a:rPr lang="en-US" sz="2000" b="1">
                <a:latin typeface="Franklin Gothic Book"/>
                <a:cs typeface="Franklin Gothic Book"/>
              </a:rPr>
              <a:t>Hinge</a:t>
            </a:r>
            <a:r>
              <a:rPr lang="en-US" sz="2000" b="1" spc="-60">
                <a:latin typeface="Franklin Gothic Book"/>
                <a:cs typeface="Franklin Gothic Book"/>
              </a:rPr>
              <a:t> </a:t>
            </a:r>
            <a:r>
              <a:rPr lang="en-US" sz="2000" b="1">
                <a:latin typeface="Franklin Gothic Book"/>
                <a:cs typeface="Franklin Gothic Book"/>
              </a:rPr>
              <a:t>Health:</a:t>
            </a:r>
            <a:r>
              <a:rPr lang="en-US" sz="2000" b="1" spc="-45">
                <a:latin typeface="Franklin Gothic Book"/>
                <a:cs typeface="Franklin Gothic Book"/>
              </a:rPr>
              <a:t> </a:t>
            </a:r>
            <a:r>
              <a:rPr lang="en-US" sz="2000">
                <a:latin typeface="Franklin Gothic Book"/>
                <a:cs typeface="Franklin Gothic Book"/>
              </a:rPr>
              <a:t>Available at no cost to members and dependents who are enrolled in GIC health coverage, Hinge Health gives you the tools to stay healthy, help manage back and joint pain, recover from injuries, prepare for surgery, and more. This program uses personalized plans, 15-minute sessions and one-on-one support to help improve your health. Learn more at: </a:t>
            </a:r>
            <a:r>
              <a:rPr lang="en-US" sz="2000">
                <a:hlinkClick r:id="rId3"/>
              </a:rPr>
              <a:t>Commonwealth of Massachusetts and Hinge Health</a:t>
            </a:r>
            <a:endParaRPr lang="en-US" sz="2000"/>
          </a:p>
          <a:p>
            <a:pPr marL="12065" marR="5080">
              <a:lnSpc>
                <a:spcPts val="2160"/>
              </a:lnSpc>
              <a:spcBef>
                <a:spcPts val="994"/>
              </a:spcBef>
              <a:tabLst>
                <a:tab pos="241300" algn="l"/>
              </a:tabLst>
            </a:pPr>
            <a:endParaRPr sz="1800">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FY202</a:t>
            </a:r>
            <a:r>
              <a:rPr lang="en-US"/>
              <a:t>7</a:t>
            </a:r>
            <a:r>
              <a:rPr spc="-15"/>
              <a:t> </a:t>
            </a:r>
            <a:r>
              <a:t>GIC</a:t>
            </a:r>
            <a:r>
              <a:rPr spc="-25"/>
              <a:t> </a:t>
            </a:r>
            <a:r>
              <a:t>Insurance</a:t>
            </a:r>
            <a:r>
              <a:rPr spc="-25"/>
              <a:t> </a:t>
            </a:r>
            <a:r>
              <a:t>Updates</a:t>
            </a:r>
            <a:r>
              <a:rPr spc="-25"/>
              <a:t> </a:t>
            </a:r>
            <a:r>
              <a:t>&amp;</a:t>
            </a:r>
            <a:r>
              <a:rPr spc="-25"/>
              <a:t> </a:t>
            </a:r>
            <a:r>
              <a:rPr spc="-10"/>
              <a:t>Reminders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41894-31F5-B717-6AA4-45CD69397426}"/>
              </a:ext>
            </a:extLst>
          </p:cNvPr>
          <p:cNvPicPr>
            <a:picLocks noChangeAspect="1"/>
          </p:cNvPicPr>
          <p:nvPr/>
        </p:nvPicPr>
        <p:blipFill>
          <a:blip r:embed="rId2"/>
          <a:stretch>
            <a:fillRect/>
          </a:stretch>
        </p:blipFill>
        <p:spPr>
          <a:xfrm>
            <a:off x="2667000" y="0"/>
            <a:ext cx="7759318" cy="6781800"/>
          </a:xfrm>
          <a:prstGeom prst="rect">
            <a:avLst/>
          </a:prstGeom>
        </p:spPr>
      </p:pic>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Health</a:t>
            </a:r>
            <a:r>
              <a:rPr spc="20"/>
              <a:t> </a:t>
            </a:r>
            <a:r>
              <a:t>Insurance</a:t>
            </a:r>
            <a:r>
              <a:rPr spc="25"/>
              <a:t> </a:t>
            </a:r>
            <a:r>
              <a:rPr spc="-10"/>
              <a:t>Rates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72EAD4-8AB0-1F9A-10D8-4EBA2E1E3223}"/>
              </a:ext>
            </a:extLst>
          </p:cNvPr>
          <p:cNvPicPr>
            <a:picLocks noChangeAspect="1"/>
          </p:cNvPicPr>
          <p:nvPr/>
        </p:nvPicPr>
        <p:blipFill>
          <a:blip r:embed="rId2"/>
          <a:stretch>
            <a:fillRect/>
          </a:stretch>
        </p:blipFill>
        <p:spPr>
          <a:xfrm>
            <a:off x="6019800" y="0"/>
            <a:ext cx="6172200" cy="6858000"/>
          </a:xfrm>
          <a:prstGeom prst="rect">
            <a:avLst/>
          </a:prstGeom>
        </p:spPr>
      </p:pic>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Carrier</a:t>
            </a:r>
            <a:r>
              <a:rPr spc="10"/>
              <a:t> </a:t>
            </a:r>
            <a:r>
              <a:t>Contact</a:t>
            </a:r>
            <a:r>
              <a:rPr spc="25"/>
              <a:t> </a:t>
            </a:r>
            <a:r>
              <a:rPr spc="-10"/>
              <a:t>Information</a:t>
            </a:r>
          </a:p>
        </p:txBody>
      </p:sp>
      <p:sp>
        <p:nvSpPr>
          <p:cNvPr id="3" name="object 3"/>
          <p:cNvSpPr txBox="1"/>
          <p:nvPr/>
        </p:nvSpPr>
        <p:spPr>
          <a:xfrm>
            <a:off x="264184" y="1583885"/>
            <a:ext cx="5824627" cy="4024692"/>
          </a:xfrm>
          <a:prstGeom prst="rect">
            <a:avLst/>
          </a:prstGeom>
        </p:spPr>
        <p:txBody>
          <a:bodyPr vert="horz" wrap="square" lIns="0" tIns="54610" rIns="0" bIns="0" rtlCol="0">
            <a:spAutoFit/>
          </a:bodyPr>
          <a:lstStyle/>
          <a:p>
            <a:pPr marL="239395" marR="58419" indent="-227329">
              <a:lnSpc>
                <a:spcPct val="90000"/>
              </a:lnSpc>
              <a:spcBef>
                <a:spcPts val="430"/>
              </a:spcBef>
              <a:buFont typeface="Arial"/>
              <a:buChar char="•"/>
              <a:tabLst>
                <a:tab pos="240665" algn="l"/>
              </a:tabLst>
            </a:pPr>
            <a:r>
              <a:rPr sz="2400">
                <a:latin typeface="Franklin Gothic Book"/>
                <a:cs typeface="Franklin Gothic Book"/>
              </a:rPr>
              <a:t>Contact</a:t>
            </a:r>
            <a:r>
              <a:rPr sz="2400" spc="-70">
                <a:latin typeface="Franklin Gothic Book"/>
                <a:cs typeface="Franklin Gothic Book"/>
              </a:rPr>
              <a:t> </a:t>
            </a:r>
            <a:r>
              <a:rPr sz="2400">
                <a:latin typeface="Franklin Gothic Book"/>
                <a:cs typeface="Franklin Gothic Book"/>
              </a:rPr>
              <a:t>your</a:t>
            </a:r>
            <a:r>
              <a:rPr sz="2400" spc="-60">
                <a:latin typeface="Franklin Gothic Book"/>
                <a:cs typeface="Franklin Gothic Book"/>
              </a:rPr>
              <a:t> </a:t>
            </a:r>
            <a:r>
              <a:rPr sz="2400">
                <a:latin typeface="Franklin Gothic Book"/>
                <a:cs typeface="Franklin Gothic Book"/>
              </a:rPr>
              <a:t>Health</a:t>
            </a:r>
            <a:r>
              <a:rPr sz="2400" spc="-65">
                <a:latin typeface="Franklin Gothic Book"/>
                <a:cs typeface="Franklin Gothic Book"/>
              </a:rPr>
              <a:t> </a:t>
            </a:r>
            <a:r>
              <a:rPr sz="2400" spc="-10">
                <a:latin typeface="Franklin Gothic Book"/>
                <a:cs typeface="Franklin Gothic Book"/>
              </a:rPr>
              <a:t>Insurance 	</a:t>
            </a:r>
            <a:r>
              <a:rPr sz="2400">
                <a:latin typeface="Franklin Gothic Book"/>
                <a:cs typeface="Franklin Gothic Book"/>
              </a:rPr>
              <a:t>Carrier</a:t>
            </a:r>
            <a:r>
              <a:rPr sz="2400" spc="-100">
                <a:latin typeface="Franklin Gothic Book"/>
                <a:cs typeface="Franklin Gothic Book"/>
              </a:rPr>
              <a:t> </a:t>
            </a:r>
            <a:r>
              <a:rPr sz="2400">
                <a:latin typeface="Franklin Gothic Book"/>
                <a:cs typeface="Franklin Gothic Book"/>
              </a:rPr>
              <a:t>to:</a:t>
            </a:r>
            <a:r>
              <a:rPr sz="2400" spc="-80">
                <a:latin typeface="Franklin Gothic Book"/>
                <a:cs typeface="Franklin Gothic Book"/>
              </a:rPr>
              <a:t> </a:t>
            </a:r>
            <a:r>
              <a:rPr sz="2400">
                <a:latin typeface="Franklin Gothic Book"/>
                <a:cs typeface="Franklin Gothic Book"/>
              </a:rPr>
              <a:t>request</a:t>
            </a:r>
            <a:r>
              <a:rPr sz="2400" spc="-55">
                <a:latin typeface="Franklin Gothic Book"/>
                <a:cs typeface="Franklin Gothic Book"/>
              </a:rPr>
              <a:t> </a:t>
            </a:r>
            <a:r>
              <a:rPr sz="2400">
                <a:latin typeface="Franklin Gothic Book"/>
                <a:cs typeface="Franklin Gothic Book"/>
              </a:rPr>
              <a:t>member</a:t>
            </a:r>
            <a:r>
              <a:rPr sz="2400" spc="-70">
                <a:latin typeface="Franklin Gothic Book"/>
                <a:cs typeface="Franklin Gothic Book"/>
              </a:rPr>
              <a:t> </a:t>
            </a:r>
            <a:r>
              <a:rPr sz="2400" spc="-25">
                <a:latin typeface="Franklin Gothic Book"/>
                <a:cs typeface="Franklin Gothic Book"/>
              </a:rPr>
              <a:t>ID </a:t>
            </a:r>
            <a:r>
              <a:rPr sz="2400">
                <a:latin typeface="Franklin Gothic Book"/>
                <a:cs typeface="Franklin Gothic Book"/>
              </a:rPr>
              <a:t>card(s),</a:t>
            </a:r>
            <a:r>
              <a:rPr sz="2400" spc="-60">
                <a:latin typeface="Franklin Gothic Book"/>
                <a:cs typeface="Franklin Gothic Book"/>
              </a:rPr>
              <a:t> </a:t>
            </a:r>
            <a:r>
              <a:rPr sz="2400">
                <a:latin typeface="Franklin Gothic Book"/>
                <a:cs typeface="Franklin Gothic Book"/>
              </a:rPr>
              <a:t>find</a:t>
            </a:r>
            <a:r>
              <a:rPr sz="2400" spc="-70">
                <a:latin typeface="Franklin Gothic Book"/>
                <a:cs typeface="Franklin Gothic Book"/>
              </a:rPr>
              <a:t> </a:t>
            </a:r>
            <a:r>
              <a:rPr sz="2400">
                <a:latin typeface="Franklin Gothic Book"/>
                <a:cs typeface="Franklin Gothic Book"/>
              </a:rPr>
              <a:t>a</a:t>
            </a:r>
            <a:r>
              <a:rPr sz="2400" spc="-70">
                <a:latin typeface="Franklin Gothic Book"/>
                <a:cs typeface="Franklin Gothic Book"/>
              </a:rPr>
              <a:t> </a:t>
            </a:r>
            <a:r>
              <a:rPr sz="2400" spc="-25">
                <a:latin typeface="Franklin Gothic Book"/>
                <a:cs typeface="Franklin Gothic Book"/>
              </a:rPr>
              <a:t>provider,</a:t>
            </a:r>
            <a:r>
              <a:rPr sz="2400" spc="-45">
                <a:latin typeface="Franklin Gothic Book"/>
                <a:cs typeface="Franklin Gothic Book"/>
              </a:rPr>
              <a:t> </a:t>
            </a:r>
            <a:r>
              <a:rPr sz="2400" spc="-10">
                <a:latin typeface="Franklin Gothic Book"/>
                <a:cs typeface="Franklin Gothic Book"/>
              </a:rPr>
              <a:t>tiered 	</a:t>
            </a:r>
            <a:r>
              <a:rPr sz="2400">
                <a:latin typeface="Franklin Gothic Book"/>
                <a:cs typeface="Franklin Gothic Book"/>
              </a:rPr>
              <a:t>doctors</a:t>
            </a:r>
            <a:r>
              <a:rPr sz="2400" spc="-80">
                <a:latin typeface="Franklin Gothic Book"/>
                <a:cs typeface="Franklin Gothic Book"/>
              </a:rPr>
              <a:t> </a:t>
            </a:r>
            <a:r>
              <a:rPr sz="2400">
                <a:latin typeface="Franklin Gothic Book"/>
                <a:cs typeface="Franklin Gothic Book"/>
              </a:rPr>
              <a:t>and</a:t>
            </a:r>
            <a:r>
              <a:rPr sz="2400" spc="-65">
                <a:latin typeface="Franklin Gothic Book"/>
                <a:cs typeface="Franklin Gothic Book"/>
              </a:rPr>
              <a:t> </a:t>
            </a:r>
            <a:r>
              <a:rPr sz="2400">
                <a:latin typeface="Franklin Gothic Book"/>
                <a:cs typeface="Franklin Gothic Book"/>
              </a:rPr>
              <a:t>hospital</a:t>
            </a:r>
            <a:r>
              <a:rPr sz="2400" spc="-65">
                <a:latin typeface="Franklin Gothic Book"/>
                <a:cs typeface="Franklin Gothic Book"/>
              </a:rPr>
              <a:t> </a:t>
            </a:r>
            <a:r>
              <a:rPr sz="2400">
                <a:latin typeface="Franklin Gothic Book"/>
                <a:cs typeface="Franklin Gothic Book"/>
              </a:rPr>
              <a:t>lists,</a:t>
            </a:r>
            <a:r>
              <a:rPr sz="2400" spc="-55">
                <a:latin typeface="Franklin Gothic Book"/>
                <a:cs typeface="Franklin Gothic Book"/>
              </a:rPr>
              <a:t> </a:t>
            </a:r>
            <a:r>
              <a:rPr sz="2400" spc="-10">
                <a:latin typeface="Franklin Gothic Book"/>
                <a:cs typeface="Franklin Gothic Book"/>
              </a:rPr>
              <a:t>fitness </a:t>
            </a:r>
            <a:r>
              <a:rPr sz="2400">
                <a:latin typeface="Franklin Gothic Book"/>
                <a:cs typeface="Franklin Gothic Book"/>
              </a:rPr>
              <a:t>and</a:t>
            </a:r>
            <a:r>
              <a:rPr sz="2400" spc="-120">
                <a:latin typeface="Franklin Gothic Book"/>
                <a:cs typeface="Franklin Gothic Book"/>
              </a:rPr>
              <a:t> </a:t>
            </a:r>
            <a:r>
              <a:rPr sz="2400">
                <a:latin typeface="Franklin Gothic Book"/>
                <a:cs typeface="Franklin Gothic Book"/>
              </a:rPr>
              <a:t>wellness</a:t>
            </a:r>
            <a:r>
              <a:rPr sz="2400" spc="-70">
                <a:latin typeface="Franklin Gothic Book"/>
                <a:cs typeface="Franklin Gothic Book"/>
              </a:rPr>
              <a:t> </a:t>
            </a:r>
            <a:r>
              <a:rPr sz="2400">
                <a:latin typeface="Franklin Gothic Book"/>
                <a:cs typeface="Franklin Gothic Book"/>
              </a:rPr>
              <a:t>programs</a:t>
            </a:r>
            <a:r>
              <a:rPr sz="2400" spc="-95">
                <a:latin typeface="Franklin Gothic Book"/>
                <a:cs typeface="Franklin Gothic Book"/>
              </a:rPr>
              <a:t> </a:t>
            </a:r>
            <a:r>
              <a:rPr sz="2400" spc="-10">
                <a:latin typeface="Franklin Gothic Book"/>
                <a:cs typeface="Franklin Gothic Book"/>
              </a:rPr>
              <a:t>offered, </a:t>
            </a:r>
            <a:r>
              <a:rPr sz="2400">
                <a:latin typeface="Franklin Gothic Book"/>
                <a:cs typeface="Franklin Gothic Book"/>
              </a:rPr>
              <a:t>and</a:t>
            </a:r>
            <a:r>
              <a:rPr sz="2400" spc="-70">
                <a:latin typeface="Franklin Gothic Book"/>
                <a:cs typeface="Franklin Gothic Book"/>
              </a:rPr>
              <a:t> </a:t>
            </a:r>
            <a:r>
              <a:rPr sz="2400">
                <a:latin typeface="Franklin Gothic Book"/>
                <a:cs typeface="Franklin Gothic Book"/>
              </a:rPr>
              <a:t>offered</a:t>
            </a:r>
            <a:r>
              <a:rPr sz="2400" spc="-35">
                <a:latin typeface="Franklin Gothic Book"/>
                <a:cs typeface="Franklin Gothic Book"/>
              </a:rPr>
              <a:t> </a:t>
            </a:r>
            <a:r>
              <a:rPr sz="2400" spc="-30">
                <a:latin typeface="Franklin Gothic Book"/>
                <a:cs typeface="Franklin Gothic Book"/>
              </a:rPr>
              <a:t>tele-</a:t>
            </a:r>
            <a:r>
              <a:rPr sz="2400">
                <a:latin typeface="Franklin Gothic Book"/>
                <a:cs typeface="Franklin Gothic Book"/>
              </a:rPr>
              <a:t>health</a:t>
            </a:r>
            <a:r>
              <a:rPr sz="2400" spc="-10">
                <a:latin typeface="Franklin Gothic Book"/>
                <a:cs typeface="Franklin Gothic Book"/>
              </a:rPr>
              <a:t> options.</a:t>
            </a:r>
            <a:endParaRPr lang="en-US" sz="2400" spc="-10">
              <a:latin typeface="Franklin Gothic Book"/>
              <a:cs typeface="Franklin Gothic Book"/>
            </a:endParaRPr>
          </a:p>
          <a:p>
            <a:pPr marL="239395" marR="58419" indent="-227329">
              <a:lnSpc>
                <a:spcPct val="90000"/>
              </a:lnSpc>
              <a:spcBef>
                <a:spcPts val="430"/>
              </a:spcBef>
              <a:buFont typeface="Arial"/>
              <a:buChar char="•"/>
              <a:tabLst>
                <a:tab pos="240665" algn="l"/>
              </a:tabLst>
            </a:pPr>
            <a:endParaRPr sz="2400">
              <a:latin typeface="Franklin Gothic Book"/>
              <a:cs typeface="Franklin Gothic Book"/>
            </a:endParaRPr>
          </a:p>
          <a:p>
            <a:pPr marL="239395" marR="5080" indent="-227329">
              <a:lnSpc>
                <a:spcPts val="3030"/>
              </a:lnSpc>
              <a:spcBef>
                <a:spcPts val="1050"/>
              </a:spcBef>
              <a:buFont typeface="Arial"/>
              <a:buChar char="•"/>
              <a:tabLst>
                <a:tab pos="240665" algn="l"/>
                <a:tab pos="1285240" algn="l"/>
              </a:tabLst>
            </a:pPr>
            <a:r>
              <a:rPr sz="2400">
                <a:latin typeface="Franklin Gothic Book"/>
                <a:cs typeface="Franklin Gothic Book"/>
              </a:rPr>
              <a:t>This</a:t>
            </a:r>
            <a:r>
              <a:rPr sz="2400" spc="-40">
                <a:latin typeface="Franklin Gothic Book"/>
                <a:cs typeface="Franklin Gothic Book"/>
              </a:rPr>
              <a:t> </a:t>
            </a:r>
            <a:r>
              <a:rPr sz="2400">
                <a:latin typeface="Franklin Gothic Book"/>
                <a:cs typeface="Franklin Gothic Book"/>
              </a:rPr>
              <a:t>list</a:t>
            </a:r>
            <a:r>
              <a:rPr sz="2400" spc="-40">
                <a:latin typeface="Franklin Gothic Book"/>
                <a:cs typeface="Franklin Gothic Book"/>
              </a:rPr>
              <a:t> </a:t>
            </a:r>
            <a:r>
              <a:rPr sz="2400">
                <a:latin typeface="Franklin Gothic Book"/>
                <a:cs typeface="Franklin Gothic Book"/>
              </a:rPr>
              <a:t>can</a:t>
            </a:r>
            <a:r>
              <a:rPr sz="2400" spc="-50">
                <a:latin typeface="Franklin Gothic Book"/>
                <a:cs typeface="Franklin Gothic Book"/>
              </a:rPr>
              <a:t> </a:t>
            </a:r>
            <a:r>
              <a:rPr sz="2400">
                <a:latin typeface="Franklin Gothic Book"/>
                <a:cs typeface="Franklin Gothic Book"/>
              </a:rPr>
              <a:t>be</a:t>
            </a:r>
            <a:r>
              <a:rPr sz="2400" spc="-40">
                <a:latin typeface="Franklin Gothic Book"/>
                <a:cs typeface="Franklin Gothic Book"/>
              </a:rPr>
              <a:t> </a:t>
            </a:r>
            <a:r>
              <a:rPr sz="2400">
                <a:latin typeface="Franklin Gothic Book"/>
                <a:cs typeface="Franklin Gothic Book"/>
              </a:rPr>
              <a:t>found</a:t>
            </a:r>
            <a:r>
              <a:rPr sz="2400" spc="-40">
                <a:latin typeface="Franklin Gothic Book"/>
                <a:cs typeface="Franklin Gothic Book"/>
              </a:rPr>
              <a:t> </a:t>
            </a:r>
            <a:r>
              <a:rPr sz="2400">
                <a:latin typeface="Franklin Gothic Book"/>
                <a:cs typeface="Franklin Gothic Book"/>
              </a:rPr>
              <a:t>on</a:t>
            </a:r>
            <a:r>
              <a:rPr sz="2400" spc="-55">
                <a:latin typeface="Franklin Gothic Book"/>
                <a:cs typeface="Franklin Gothic Book"/>
              </a:rPr>
              <a:t> </a:t>
            </a:r>
            <a:r>
              <a:rPr sz="2400">
                <a:latin typeface="Franklin Gothic Book"/>
                <a:cs typeface="Franklin Gothic Book"/>
              </a:rPr>
              <a:t>page</a:t>
            </a:r>
            <a:r>
              <a:rPr sz="2400" spc="-20">
                <a:latin typeface="Franklin Gothic Book"/>
                <a:cs typeface="Franklin Gothic Book"/>
              </a:rPr>
              <a:t> </a:t>
            </a:r>
            <a:r>
              <a:rPr sz="2400" spc="-25">
                <a:latin typeface="Franklin Gothic Book"/>
                <a:cs typeface="Franklin Gothic Book"/>
              </a:rPr>
              <a:t>23 </a:t>
            </a:r>
            <a:r>
              <a:rPr sz="2400">
                <a:latin typeface="Franklin Gothic Book"/>
                <a:cs typeface="Franklin Gothic Book"/>
              </a:rPr>
              <a:t>of</a:t>
            </a:r>
            <a:r>
              <a:rPr sz="2400" spc="-5">
                <a:latin typeface="Franklin Gothic Book"/>
                <a:cs typeface="Franklin Gothic Book"/>
              </a:rPr>
              <a:t> </a:t>
            </a:r>
            <a:r>
              <a:rPr sz="2400" spc="-25">
                <a:latin typeface="Franklin Gothic Book"/>
                <a:cs typeface="Franklin Gothic Book"/>
              </a:rPr>
              <a:t>the</a:t>
            </a:r>
            <a:r>
              <a:rPr lang="en-US" sz="2400" spc="-25">
                <a:latin typeface="Franklin Gothic Book"/>
                <a:cs typeface="Franklin Gothic Book"/>
              </a:rPr>
              <a:t> </a:t>
            </a:r>
            <a:r>
              <a:rPr lang="en-US" sz="2400" u="sng">
                <a:solidFill>
                  <a:srgbClr val="2BB673"/>
                </a:solidFill>
                <a:uFill>
                  <a:solidFill>
                    <a:srgbClr val="2BB673"/>
                  </a:solidFill>
                </a:uFill>
                <a:latin typeface="Franklin Gothic Book"/>
                <a:cs typeface="Franklin Gothic Book"/>
                <a:hlinkClick r:id="rId3"/>
              </a:rPr>
              <a:t>2026–2027 BENEFITS</a:t>
            </a:r>
            <a:r>
              <a:rPr sz="2400" u="none" spc="-10">
                <a:solidFill>
                  <a:srgbClr val="2BB673"/>
                </a:solidFill>
                <a:latin typeface="Franklin Gothic Book"/>
                <a:cs typeface="Franklin Gothic Book"/>
              </a:rPr>
              <a:t> </a:t>
            </a:r>
            <a:r>
              <a:rPr sz="2400" u="sng" spc="-10">
                <a:solidFill>
                  <a:srgbClr val="2BB673"/>
                </a:solidFill>
                <a:uFill>
                  <a:solidFill>
                    <a:srgbClr val="2BB673"/>
                  </a:solidFill>
                </a:uFill>
                <a:latin typeface="Franklin Gothic Book"/>
                <a:cs typeface="Franklin Gothic Book"/>
                <a:hlinkClick r:id="rId4"/>
              </a:rPr>
              <a:t>GUIDE</a:t>
            </a:r>
            <a:r>
              <a:rPr sz="2400" u="none" spc="-10">
                <a:latin typeface="Franklin Gothic Book"/>
                <a:cs typeface="Franklin Gothic Book"/>
              </a:rPr>
              <a:t>.</a:t>
            </a:r>
            <a:endParaRPr lang="en-US" sz="2400" u="none" spc="-10">
              <a:latin typeface="Franklin Gothic Book"/>
              <a:cs typeface="Franklin Gothic Book"/>
            </a:endParaRPr>
          </a:p>
          <a:p>
            <a:pPr marL="239395" marR="5080" indent="-227329">
              <a:lnSpc>
                <a:spcPts val="3030"/>
              </a:lnSpc>
              <a:spcBef>
                <a:spcPts val="1050"/>
              </a:spcBef>
              <a:buFont typeface="Arial"/>
              <a:buChar char="•"/>
              <a:tabLst>
                <a:tab pos="240665" algn="l"/>
                <a:tab pos="1285240" algn="l"/>
              </a:tabLst>
            </a:pPr>
            <a:endParaRPr sz="2400">
              <a:latin typeface="Franklin Gothic Book"/>
              <a:cs typeface="Franklin Gothic Book"/>
            </a:endParaRPr>
          </a:p>
          <a:p>
            <a:pPr marL="239395" marR="17145" indent="-227329">
              <a:lnSpc>
                <a:spcPts val="3030"/>
              </a:lnSpc>
              <a:spcBef>
                <a:spcPts val="980"/>
              </a:spcBef>
              <a:buClr>
                <a:srgbClr val="000000"/>
              </a:buClr>
              <a:buFont typeface="Arial"/>
              <a:buChar char="•"/>
              <a:tabLst>
                <a:tab pos="240665" algn="l"/>
              </a:tabLst>
            </a:pPr>
            <a:r>
              <a:rPr sz="2400" u="sng">
                <a:solidFill>
                  <a:srgbClr val="94DAB8"/>
                </a:solidFill>
                <a:uFill>
                  <a:solidFill>
                    <a:srgbClr val="94DAB8"/>
                  </a:solidFill>
                </a:uFill>
                <a:latin typeface="Franklin Gothic Book"/>
                <a:cs typeface="Franklin Gothic Book"/>
                <a:hlinkClick r:id="rId5"/>
              </a:rPr>
              <a:t>GIC</a:t>
            </a:r>
            <a:r>
              <a:rPr sz="2400" u="sng" spc="-65">
                <a:solidFill>
                  <a:srgbClr val="94DAB8"/>
                </a:solidFill>
                <a:uFill>
                  <a:solidFill>
                    <a:srgbClr val="94DAB8"/>
                  </a:solidFill>
                </a:uFill>
                <a:latin typeface="Franklin Gothic Book"/>
                <a:cs typeface="Franklin Gothic Book"/>
                <a:hlinkClick r:id="rId5"/>
              </a:rPr>
              <a:t> </a:t>
            </a:r>
            <a:r>
              <a:rPr sz="2400" u="sng" spc="-10">
                <a:solidFill>
                  <a:srgbClr val="94DAB8"/>
                </a:solidFill>
                <a:uFill>
                  <a:solidFill>
                    <a:srgbClr val="94DAB8"/>
                  </a:solidFill>
                </a:uFill>
                <a:latin typeface="Franklin Gothic Book"/>
                <a:cs typeface="Franklin Gothic Book"/>
                <a:hlinkClick r:id="rId5"/>
              </a:rPr>
              <a:t>Non-</a:t>
            </a:r>
            <a:r>
              <a:rPr sz="2400" u="sng">
                <a:solidFill>
                  <a:srgbClr val="94DAB8"/>
                </a:solidFill>
                <a:uFill>
                  <a:solidFill>
                    <a:srgbClr val="94DAB8"/>
                  </a:solidFill>
                </a:uFill>
                <a:latin typeface="Franklin Gothic Book"/>
                <a:cs typeface="Franklin Gothic Book"/>
                <a:hlinkClick r:id="rId5"/>
              </a:rPr>
              <a:t>Medicare</a:t>
            </a:r>
            <a:r>
              <a:rPr sz="2400" u="sng" spc="-40">
                <a:solidFill>
                  <a:srgbClr val="94DAB8"/>
                </a:solidFill>
                <a:uFill>
                  <a:solidFill>
                    <a:srgbClr val="94DAB8"/>
                  </a:solidFill>
                </a:uFill>
                <a:latin typeface="Franklin Gothic Book"/>
                <a:cs typeface="Franklin Gothic Book"/>
                <a:hlinkClick r:id="rId5"/>
              </a:rPr>
              <a:t> </a:t>
            </a:r>
            <a:r>
              <a:rPr sz="2400" u="sng">
                <a:solidFill>
                  <a:srgbClr val="94DAB8"/>
                </a:solidFill>
                <a:uFill>
                  <a:solidFill>
                    <a:srgbClr val="94DAB8"/>
                  </a:solidFill>
                </a:uFill>
                <a:latin typeface="Franklin Gothic Book"/>
                <a:cs typeface="Franklin Gothic Book"/>
                <a:hlinkClick r:id="rId5"/>
              </a:rPr>
              <a:t>Health</a:t>
            </a:r>
            <a:r>
              <a:rPr sz="2400" u="sng" spc="-45">
                <a:solidFill>
                  <a:srgbClr val="94DAB8"/>
                </a:solidFill>
                <a:uFill>
                  <a:solidFill>
                    <a:srgbClr val="94DAB8"/>
                  </a:solidFill>
                </a:uFill>
                <a:latin typeface="Franklin Gothic Book"/>
                <a:cs typeface="Franklin Gothic Book"/>
                <a:hlinkClick r:id="rId5"/>
              </a:rPr>
              <a:t> </a:t>
            </a:r>
            <a:r>
              <a:rPr sz="2400" u="sng">
                <a:solidFill>
                  <a:srgbClr val="94DAB8"/>
                </a:solidFill>
                <a:uFill>
                  <a:solidFill>
                    <a:srgbClr val="94DAB8"/>
                  </a:solidFill>
                </a:uFill>
                <a:latin typeface="Franklin Gothic Book"/>
                <a:cs typeface="Franklin Gothic Book"/>
                <a:hlinkClick r:id="rId5"/>
              </a:rPr>
              <a:t>Plans</a:t>
            </a:r>
            <a:r>
              <a:rPr sz="2400" u="sng" spc="-60">
                <a:solidFill>
                  <a:srgbClr val="94DAB8"/>
                </a:solidFill>
                <a:uFill>
                  <a:solidFill>
                    <a:srgbClr val="94DAB8"/>
                  </a:solidFill>
                </a:uFill>
                <a:latin typeface="Franklin Gothic Book"/>
                <a:cs typeface="Franklin Gothic Book"/>
                <a:hlinkClick r:id="rId5"/>
              </a:rPr>
              <a:t> </a:t>
            </a:r>
            <a:r>
              <a:rPr sz="2400" u="sng" spc="-50">
                <a:solidFill>
                  <a:srgbClr val="94DAB8"/>
                </a:solidFill>
                <a:uFill>
                  <a:solidFill>
                    <a:srgbClr val="94DAB8"/>
                  </a:solidFill>
                </a:uFill>
                <a:latin typeface="Franklin Gothic Book"/>
                <a:cs typeface="Franklin Gothic Book"/>
                <a:hlinkClick r:id="rId5"/>
              </a:rPr>
              <a:t>|</a:t>
            </a:r>
            <a:r>
              <a:rPr sz="2400" u="none" spc="-50">
                <a:solidFill>
                  <a:srgbClr val="94DAB8"/>
                </a:solidFill>
                <a:latin typeface="Franklin Gothic Book"/>
                <a:cs typeface="Franklin Gothic Book"/>
              </a:rPr>
              <a:t> </a:t>
            </a:r>
            <a:r>
              <a:rPr sz="2400" u="sng" spc="-10">
                <a:solidFill>
                  <a:srgbClr val="94DAB8"/>
                </a:solidFill>
                <a:uFill>
                  <a:solidFill>
                    <a:srgbClr val="94DAB8"/>
                  </a:solidFill>
                </a:uFill>
                <a:latin typeface="Franklin Gothic Book"/>
                <a:cs typeface="Franklin Gothic Book"/>
                <a:hlinkClick r:id="rId5"/>
              </a:rPr>
              <a:t>Mass.gov</a:t>
            </a:r>
            <a:endParaRPr sz="2400">
              <a:latin typeface="Franklin Gothic Book"/>
              <a:cs typeface="Franklin Gothic Boo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109332" y="347472"/>
            <a:ext cx="3726179" cy="649224"/>
          </a:xfrm>
          <a:prstGeom prst="rect">
            <a:avLst/>
          </a:prstGeom>
        </p:spPr>
      </p:pic>
      <p:sp>
        <p:nvSpPr>
          <p:cNvPr id="5" name="object 5"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Optional Life</a:t>
            </a:r>
            <a:r>
              <a:rPr spc="5"/>
              <a:t> </a:t>
            </a:r>
            <a:r>
              <a:rPr spc="-10"/>
              <a:t>Insurance</a:t>
            </a:r>
          </a:p>
        </p:txBody>
      </p:sp>
      <p:grpSp>
        <p:nvGrpSpPr>
          <p:cNvPr id="6" name="object 6"/>
          <p:cNvGrpSpPr/>
          <p:nvPr/>
        </p:nvGrpSpPr>
        <p:grpSpPr>
          <a:xfrm>
            <a:off x="6506718" y="1164018"/>
            <a:ext cx="1585595" cy="1216025"/>
            <a:chOff x="6506718" y="1164018"/>
            <a:chExt cx="1585595" cy="1216025"/>
          </a:xfrm>
        </p:grpSpPr>
        <p:sp>
          <p:nvSpPr>
            <p:cNvPr id="7" name="object 7"/>
            <p:cNvSpPr/>
            <p:nvPr/>
          </p:nvSpPr>
          <p:spPr>
            <a:xfrm>
              <a:off x="6513068" y="1170368"/>
              <a:ext cx="1572895" cy="1203325"/>
            </a:xfrm>
            <a:custGeom>
              <a:avLst/>
              <a:gdLst/>
              <a:ahLst/>
              <a:cxnLst/>
              <a:rect l="l" t="t" r="r" b="b"/>
              <a:pathLst>
                <a:path w="1572895" h="1203325">
                  <a:moveTo>
                    <a:pt x="1572768" y="0"/>
                  </a:moveTo>
                  <a:lnTo>
                    <a:pt x="0" y="0"/>
                  </a:lnTo>
                  <a:lnTo>
                    <a:pt x="0" y="1202880"/>
                  </a:lnTo>
                  <a:lnTo>
                    <a:pt x="1572768" y="1202880"/>
                  </a:lnTo>
                  <a:lnTo>
                    <a:pt x="1572768" y="0"/>
                  </a:lnTo>
                  <a:close/>
                </a:path>
              </a:pathLst>
            </a:custGeom>
            <a:solidFill>
              <a:srgbClr val="FFFFFF"/>
            </a:solidFill>
          </p:spPr>
          <p:txBody>
            <a:bodyPr wrap="square" lIns="0" tIns="0" rIns="0" bIns="0" rtlCol="0"/>
            <a:lstStyle/>
            <a:p>
              <a:endParaRPr/>
            </a:p>
          </p:txBody>
        </p:sp>
        <p:sp>
          <p:nvSpPr>
            <p:cNvPr id="8" name="object 8"/>
            <p:cNvSpPr/>
            <p:nvPr/>
          </p:nvSpPr>
          <p:spPr>
            <a:xfrm>
              <a:off x="6513068" y="1170368"/>
              <a:ext cx="1572895" cy="1203325"/>
            </a:xfrm>
            <a:custGeom>
              <a:avLst/>
              <a:gdLst/>
              <a:ahLst/>
              <a:cxnLst/>
              <a:rect l="l" t="t" r="r" b="b"/>
              <a:pathLst>
                <a:path w="1572895" h="1203325">
                  <a:moveTo>
                    <a:pt x="0" y="1202880"/>
                  </a:moveTo>
                  <a:lnTo>
                    <a:pt x="1572768" y="1202880"/>
                  </a:lnTo>
                  <a:lnTo>
                    <a:pt x="1572768" y="0"/>
                  </a:lnTo>
                  <a:lnTo>
                    <a:pt x="0" y="0"/>
                  </a:lnTo>
                  <a:lnTo>
                    <a:pt x="0" y="1202880"/>
                  </a:lnTo>
                  <a:close/>
                </a:path>
              </a:pathLst>
            </a:custGeom>
            <a:ln w="12699">
              <a:solidFill>
                <a:srgbClr val="FFFFFF"/>
              </a:solidFill>
            </a:ln>
          </p:spPr>
          <p:txBody>
            <a:bodyPr wrap="square" lIns="0" tIns="0" rIns="0" bIns="0" rtlCol="0"/>
            <a:lstStyle/>
            <a:p>
              <a:endParaRPr/>
            </a:p>
          </p:txBody>
        </p:sp>
      </p:grpSp>
      <p:sp>
        <p:nvSpPr>
          <p:cNvPr id="9" name="object 9"/>
          <p:cNvSpPr txBox="1"/>
          <p:nvPr/>
        </p:nvSpPr>
        <p:spPr>
          <a:xfrm>
            <a:off x="343600" y="1306147"/>
            <a:ext cx="6149340" cy="5284139"/>
          </a:xfrm>
          <a:prstGeom prst="rect">
            <a:avLst/>
          </a:prstGeom>
        </p:spPr>
        <p:txBody>
          <a:bodyPr vert="horz" wrap="square" lIns="0" tIns="13335" rIns="0" bIns="0" rtlCol="0" anchor="t">
            <a:spAutoFit/>
          </a:bodyPr>
          <a:lstStyle/>
          <a:p>
            <a:pPr marL="299085" marR="5080" indent="-287020">
              <a:lnSpc>
                <a:spcPct val="100000"/>
              </a:lnSpc>
              <a:spcBef>
                <a:spcPts val="105"/>
              </a:spcBef>
              <a:buFont typeface="Arial"/>
              <a:buChar char="•"/>
              <a:tabLst>
                <a:tab pos="299085" algn="l"/>
              </a:tabLst>
            </a:pPr>
            <a:r>
              <a:rPr sz="2000">
                <a:latin typeface="Franklin Gothic Book"/>
                <a:cs typeface="Franklin Gothic Book"/>
              </a:rPr>
              <a:t>Life</a:t>
            </a:r>
            <a:r>
              <a:rPr sz="2000" spc="-55">
                <a:latin typeface="Franklin Gothic Book"/>
                <a:cs typeface="Franklin Gothic Book"/>
              </a:rPr>
              <a:t> </a:t>
            </a:r>
            <a:r>
              <a:rPr sz="2000">
                <a:latin typeface="Franklin Gothic Book"/>
                <a:cs typeface="Franklin Gothic Book"/>
              </a:rPr>
              <a:t>insurance</a:t>
            </a:r>
            <a:r>
              <a:rPr sz="2000" spc="-45">
                <a:latin typeface="Franklin Gothic Book"/>
                <a:cs typeface="Franklin Gothic Book"/>
              </a:rPr>
              <a:t> </a:t>
            </a:r>
            <a:r>
              <a:rPr sz="2000">
                <a:latin typeface="Franklin Gothic Book"/>
                <a:cs typeface="Franklin Gothic Book"/>
              </a:rPr>
              <a:t>helps</a:t>
            </a:r>
            <a:r>
              <a:rPr sz="2000" spc="-65">
                <a:latin typeface="Franklin Gothic Book"/>
                <a:cs typeface="Franklin Gothic Book"/>
              </a:rPr>
              <a:t> </a:t>
            </a:r>
            <a:r>
              <a:rPr sz="2000">
                <a:latin typeface="Franklin Gothic Book"/>
                <a:cs typeface="Franklin Gothic Book"/>
              </a:rPr>
              <a:t>provide</a:t>
            </a:r>
            <a:r>
              <a:rPr sz="2000" spc="-60">
                <a:latin typeface="Franklin Gothic Book"/>
                <a:cs typeface="Franklin Gothic Book"/>
              </a:rPr>
              <a:t> </a:t>
            </a:r>
            <a:r>
              <a:rPr sz="2000">
                <a:latin typeface="Franklin Gothic Book"/>
                <a:cs typeface="Franklin Gothic Book"/>
              </a:rPr>
              <a:t>for</a:t>
            </a:r>
            <a:r>
              <a:rPr sz="2000" spc="-55">
                <a:latin typeface="Franklin Gothic Book"/>
                <a:cs typeface="Franklin Gothic Book"/>
              </a:rPr>
              <a:t> </a:t>
            </a:r>
            <a:r>
              <a:rPr sz="2000">
                <a:latin typeface="Franklin Gothic Book"/>
                <a:cs typeface="Franklin Gothic Book"/>
              </a:rPr>
              <a:t>your</a:t>
            </a:r>
            <a:r>
              <a:rPr sz="2000" spc="-45">
                <a:latin typeface="Franklin Gothic Book"/>
                <a:cs typeface="Franklin Gothic Book"/>
              </a:rPr>
              <a:t> </a:t>
            </a:r>
            <a:r>
              <a:rPr sz="2000">
                <a:latin typeface="Franklin Gothic Book"/>
                <a:cs typeface="Franklin Gothic Book"/>
              </a:rPr>
              <a:t>beneficiary’s</a:t>
            </a:r>
            <a:r>
              <a:rPr sz="2000" spc="-60">
                <a:latin typeface="Franklin Gothic Book"/>
                <a:cs typeface="Franklin Gothic Book"/>
              </a:rPr>
              <a:t> </a:t>
            </a:r>
            <a:r>
              <a:rPr sz="2000" spc="-10">
                <a:latin typeface="Franklin Gothic Book"/>
                <a:cs typeface="Franklin Gothic Book"/>
              </a:rPr>
              <a:t>well-</a:t>
            </a:r>
            <a:r>
              <a:rPr sz="2000">
                <a:latin typeface="Franklin Gothic Book"/>
                <a:cs typeface="Franklin Gothic Book"/>
              </a:rPr>
              <a:t>being</a:t>
            </a:r>
            <a:r>
              <a:rPr sz="2000" spc="-35">
                <a:latin typeface="Franklin Gothic Book"/>
                <a:cs typeface="Franklin Gothic Book"/>
              </a:rPr>
              <a:t> </a:t>
            </a:r>
            <a:r>
              <a:rPr sz="2000">
                <a:latin typeface="Franklin Gothic Book"/>
                <a:cs typeface="Franklin Gothic Book"/>
              </a:rPr>
              <a:t>in</a:t>
            </a:r>
            <a:r>
              <a:rPr sz="2000" spc="-25">
                <a:latin typeface="Franklin Gothic Book"/>
                <a:cs typeface="Franklin Gothic Book"/>
              </a:rPr>
              <a:t> </a:t>
            </a:r>
            <a:r>
              <a:rPr sz="2000">
                <a:latin typeface="Franklin Gothic Book"/>
                <a:cs typeface="Franklin Gothic Book"/>
              </a:rPr>
              <a:t>the</a:t>
            </a:r>
            <a:r>
              <a:rPr sz="2000" spc="-35">
                <a:latin typeface="Franklin Gothic Book"/>
                <a:cs typeface="Franklin Gothic Book"/>
              </a:rPr>
              <a:t> </a:t>
            </a:r>
            <a:r>
              <a:rPr sz="2000">
                <a:latin typeface="Franklin Gothic Book"/>
                <a:cs typeface="Franklin Gothic Book"/>
              </a:rPr>
              <a:t>event</a:t>
            </a:r>
            <a:r>
              <a:rPr sz="2000" spc="-40">
                <a:latin typeface="Franklin Gothic Book"/>
                <a:cs typeface="Franklin Gothic Book"/>
              </a:rPr>
              <a:t> </a:t>
            </a:r>
            <a:r>
              <a:rPr sz="2000">
                <a:latin typeface="Franklin Gothic Book"/>
                <a:cs typeface="Franklin Gothic Book"/>
              </a:rPr>
              <a:t>of</a:t>
            </a:r>
            <a:r>
              <a:rPr sz="2000" spc="-25">
                <a:latin typeface="Franklin Gothic Book"/>
                <a:cs typeface="Franklin Gothic Book"/>
              </a:rPr>
              <a:t> </a:t>
            </a:r>
            <a:r>
              <a:rPr sz="2000">
                <a:latin typeface="Franklin Gothic Book"/>
                <a:cs typeface="Franklin Gothic Book"/>
              </a:rPr>
              <a:t>a</a:t>
            </a:r>
            <a:r>
              <a:rPr sz="2000" spc="-25">
                <a:latin typeface="Franklin Gothic Book"/>
                <a:cs typeface="Franklin Gothic Book"/>
              </a:rPr>
              <a:t> </a:t>
            </a:r>
            <a:r>
              <a:rPr sz="2000">
                <a:latin typeface="Franklin Gothic Book"/>
                <a:cs typeface="Franklin Gothic Book"/>
              </a:rPr>
              <a:t>serious</a:t>
            </a:r>
            <a:r>
              <a:rPr sz="2000" spc="-35">
                <a:latin typeface="Franklin Gothic Book"/>
                <a:cs typeface="Franklin Gothic Book"/>
              </a:rPr>
              <a:t> </a:t>
            </a:r>
            <a:r>
              <a:rPr sz="2000">
                <a:latin typeface="Franklin Gothic Book"/>
                <a:cs typeface="Franklin Gothic Book"/>
              </a:rPr>
              <a:t>accident</a:t>
            </a:r>
            <a:r>
              <a:rPr sz="2000" spc="-20">
                <a:latin typeface="Franklin Gothic Book"/>
                <a:cs typeface="Franklin Gothic Book"/>
              </a:rPr>
              <a:t> </a:t>
            </a:r>
            <a:r>
              <a:rPr sz="2000">
                <a:latin typeface="Franklin Gothic Book"/>
                <a:cs typeface="Franklin Gothic Book"/>
              </a:rPr>
              <a:t>or</a:t>
            </a:r>
            <a:r>
              <a:rPr sz="2000" spc="-25">
                <a:latin typeface="Franklin Gothic Book"/>
                <a:cs typeface="Franklin Gothic Book"/>
              </a:rPr>
              <a:t> </a:t>
            </a:r>
            <a:r>
              <a:rPr sz="2000">
                <a:latin typeface="Franklin Gothic Book"/>
                <a:cs typeface="Franklin Gothic Book"/>
              </a:rPr>
              <a:t>death.</a:t>
            </a:r>
            <a:r>
              <a:rPr sz="2000" spc="-25">
                <a:latin typeface="Franklin Gothic Book"/>
                <a:cs typeface="Franklin Gothic Book"/>
              </a:rPr>
              <a:t> </a:t>
            </a:r>
            <a:r>
              <a:rPr sz="2000" spc="-20">
                <a:latin typeface="Franklin Gothic Book"/>
                <a:cs typeface="Franklin Gothic Book"/>
              </a:rPr>
              <a:t>This </a:t>
            </a:r>
            <a:r>
              <a:rPr sz="2000">
                <a:latin typeface="Franklin Gothic Book"/>
                <a:cs typeface="Franklin Gothic Book"/>
              </a:rPr>
              <a:t>benefit</a:t>
            </a:r>
            <a:r>
              <a:rPr sz="2000" spc="-75">
                <a:latin typeface="Franklin Gothic Book"/>
                <a:cs typeface="Franklin Gothic Book"/>
              </a:rPr>
              <a:t> </a:t>
            </a:r>
            <a:r>
              <a:rPr sz="2000">
                <a:latin typeface="Franklin Gothic Book"/>
                <a:cs typeface="Franklin Gothic Book"/>
              </a:rPr>
              <a:t>is</a:t>
            </a:r>
            <a:r>
              <a:rPr sz="2000" spc="-30">
                <a:latin typeface="Franklin Gothic Book"/>
                <a:cs typeface="Franklin Gothic Book"/>
              </a:rPr>
              <a:t> </a:t>
            </a:r>
            <a:r>
              <a:rPr sz="2000">
                <a:latin typeface="Franklin Gothic Book"/>
                <a:cs typeface="Franklin Gothic Book"/>
              </a:rPr>
              <a:t>paid</a:t>
            </a:r>
            <a:r>
              <a:rPr sz="2000" spc="-30">
                <a:latin typeface="Franklin Gothic Book"/>
                <a:cs typeface="Franklin Gothic Book"/>
              </a:rPr>
              <a:t> </a:t>
            </a:r>
            <a:r>
              <a:rPr sz="2000">
                <a:latin typeface="Franklin Gothic Book"/>
                <a:cs typeface="Franklin Gothic Book"/>
              </a:rPr>
              <a:t>to</a:t>
            </a:r>
            <a:r>
              <a:rPr sz="2000" spc="-45">
                <a:latin typeface="Franklin Gothic Book"/>
                <a:cs typeface="Franklin Gothic Book"/>
              </a:rPr>
              <a:t> </a:t>
            </a:r>
            <a:r>
              <a:rPr sz="2000">
                <a:latin typeface="Franklin Gothic Book"/>
                <a:cs typeface="Franklin Gothic Book"/>
              </a:rPr>
              <a:t>your</a:t>
            </a:r>
            <a:r>
              <a:rPr sz="2000" spc="-35">
                <a:latin typeface="Franklin Gothic Book"/>
                <a:cs typeface="Franklin Gothic Book"/>
              </a:rPr>
              <a:t> </a:t>
            </a:r>
            <a:r>
              <a:rPr sz="2000">
                <a:latin typeface="Franklin Gothic Book"/>
                <a:cs typeface="Franklin Gothic Book"/>
              </a:rPr>
              <a:t>designated</a:t>
            </a:r>
            <a:r>
              <a:rPr sz="2000" spc="-40">
                <a:latin typeface="Franklin Gothic Book"/>
                <a:cs typeface="Franklin Gothic Book"/>
              </a:rPr>
              <a:t> </a:t>
            </a:r>
            <a:r>
              <a:rPr sz="2000" spc="-10">
                <a:latin typeface="Franklin Gothic Book"/>
                <a:cs typeface="Franklin Gothic Book"/>
              </a:rPr>
              <a:t>beneficiary(</a:t>
            </a:r>
            <a:r>
              <a:rPr lang="en-US" sz="2000" spc="-10" err="1">
                <a:latin typeface="Franklin Gothic Book"/>
                <a:cs typeface="Franklin Gothic Book"/>
              </a:rPr>
              <a:t>ies</a:t>
            </a:r>
            <a:r>
              <a:rPr sz="2000" spc="-10">
                <a:latin typeface="Franklin Gothic Book"/>
                <a:cs typeface="Franklin Gothic Book"/>
              </a:rPr>
              <a:t>).</a:t>
            </a:r>
            <a:endParaRPr sz="2000">
              <a:latin typeface="Franklin Gothic Book"/>
              <a:cs typeface="Franklin Gothic Book"/>
            </a:endParaRPr>
          </a:p>
          <a:p>
            <a:pPr>
              <a:lnSpc>
                <a:spcPct val="100000"/>
              </a:lnSpc>
              <a:spcBef>
                <a:spcPts val="130"/>
              </a:spcBef>
              <a:buFont typeface="Arial"/>
              <a:buChar char="•"/>
            </a:pPr>
            <a:endParaRPr sz="2000">
              <a:latin typeface="Franklin Gothic Book"/>
              <a:cs typeface="Franklin Gothic Book"/>
            </a:endParaRPr>
          </a:p>
          <a:p>
            <a:pPr marL="299085" indent="-286385">
              <a:lnSpc>
                <a:spcPct val="100000"/>
              </a:lnSpc>
              <a:buFont typeface="Arial"/>
              <a:buChar char="•"/>
              <a:tabLst>
                <a:tab pos="299085" algn="l"/>
              </a:tabLst>
            </a:pPr>
            <a:r>
              <a:rPr sz="2000">
                <a:latin typeface="Franklin Gothic Book"/>
                <a:cs typeface="Franklin Gothic Book"/>
              </a:rPr>
              <a:t>This</a:t>
            </a:r>
            <a:r>
              <a:rPr sz="2000" spc="-25">
                <a:latin typeface="Franklin Gothic Book"/>
                <a:cs typeface="Franklin Gothic Book"/>
              </a:rPr>
              <a:t> </a:t>
            </a:r>
            <a:r>
              <a:rPr sz="2000">
                <a:latin typeface="Franklin Gothic Book"/>
                <a:cs typeface="Franklin Gothic Book"/>
              </a:rPr>
              <a:t>is</a:t>
            </a:r>
            <a:r>
              <a:rPr sz="2000" spc="-25">
                <a:latin typeface="Franklin Gothic Book"/>
                <a:cs typeface="Franklin Gothic Book"/>
              </a:rPr>
              <a:t> </a:t>
            </a:r>
            <a:r>
              <a:rPr sz="2000">
                <a:latin typeface="Franklin Gothic Book"/>
                <a:cs typeface="Franklin Gothic Book"/>
              </a:rPr>
              <a:t>term</a:t>
            </a:r>
            <a:r>
              <a:rPr sz="2000" spc="-30">
                <a:latin typeface="Franklin Gothic Book"/>
                <a:cs typeface="Franklin Gothic Book"/>
              </a:rPr>
              <a:t> </a:t>
            </a:r>
            <a:r>
              <a:rPr sz="2000">
                <a:latin typeface="Franklin Gothic Book"/>
                <a:cs typeface="Franklin Gothic Book"/>
              </a:rPr>
              <a:t>insurance,</a:t>
            </a:r>
            <a:r>
              <a:rPr sz="2000" spc="-5">
                <a:latin typeface="Franklin Gothic Book"/>
                <a:cs typeface="Franklin Gothic Book"/>
              </a:rPr>
              <a:t> </a:t>
            </a:r>
            <a:r>
              <a:rPr sz="2000">
                <a:latin typeface="Franklin Gothic Book"/>
                <a:cs typeface="Franklin Gothic Book"/>
              </a:rPr>
              <a:t>which</a:t>
            </a:r>
            <a:r>
              <a:rPr sz="2000" spc="-40">
                <a:latin typeface="Franklin Gothic Book"/>
                <a:cs typeface="Franklin Gothic Book"/>
              </a:rPr>
              <a:t> </a:t>
            </a:r>
            <a:r>
              <a:rPr sz="2000">
                <a:latin typeface="Franklin Gothic Book"/>
                <a:cs typeface="Franklin Gothic Book"/>
              </a:rPr>
              <a:t>means</a:t>
            </a:r>
            <a:r>
              <a:rPr sz="2000" spc="-30">
                <a:latin typeface="Franklin Gothic Book"/>
                <a:cs typeface="Franklin Gothic Book"/>
              </a:rPr>
              <a:t> </a:t>
            </a:r>
            <a:r>
              <a:rPr sz="2000">
                <a:latin typeface="Franklin Gothic Book"/>
                <a:cs typeface="Franklin Gothic Book"/>
              </a:rPr>
              <a:t>it</a:t>
            </a:r>
            <a:r>
              <a:rPr sz="2000" spc="-20">
                <a:latin typeface="Franklin Gothic Book"/>
                <a:cs typeface="Franklin Gothic Book"/>
              </a:rPr>
              <a:t> </a:t>
            </a:r>
            <a:r>
              <a:rPr sz="2000">
                <a:latin typeface="Franklin Gothic Book"/>
                <a:cs typeface="Franklin Gothic Book"/>
              </a:rPr>
              <a:t>does</a:t>
            </a:r>
            <a:r>
              <a:rPr sz="2000" spc="-50">
                <a:latin typeface="Franklin Gothic Book"/>
                <a:cs typeface="Franklin Gothic Book"/>
              </a:rPr>
              <a:t> </a:t>
            </a:r>
            <a:r>
              <a:rPr sz="2000">
                <a:latin typeface="Franklin Gothic Book"/>
                <a:cs typeface="Franklin Gothic Book"/>
              </a:rPr>
              <a:t>not</a:t>
            </a:r>
            <a:r>
              <a:rPr sz="2000" spc="-45">
                <a:latin typeface="Franklin Gothic Book"/>
                <a:cs typeface="Franklin Gothic Book"/>
              </a:rPr>
              <a:t> </a:t>
            </a:r>
            <a:r>
              <a:rPr sz="2000" spc="-20">
                <a:latin typeface="Franklin Gothic Book"/>
                <a:cs typeface="Franklin Gothic Book"/>
              </a:rPr>
              <a:t>have</a:t>
            </a:r>
            <a:endParaRPr sz="2000">
              <a:latin typeface="Franklin Gothic Book"/>
              <a:cs typeface="Franklin Gothic Book"/>
            </a:endParaRPr>
          </a:p>
          <a:p>
            <a:pPr marL="299085">
              <a:lnSpc>
                <a:spcPct val="100000"/>
              </a:lnSpc>
              <a:spcBef>
                <a:spcPts val="5"/>
              </a:spcBef>
            </a:pPr>
            <a:r>
              <a:rPr sz="2000">
                <a:latin typeface="Franklin Gothic Book"/>
                <a:cs typeface="Franklin Gothic Book"/>
              </a:rPr>
              <a:t>any</a:t>
            </a:r>
            <a:r>
              <a:rPr sz="2000" spc="-55">
                <a:latin typeface="Franklin Gothic Book"/>
                <a:cs typeface="Franklin Gothic Book"/>
              </a:rPr>
              <a:t> </a:t>
            </a:r>
            <a:r>
              <a:rPr sz="2000">
                <a:latin typeface="Franklin Gothic Book"/>
                <a:cs typeface="Franklin Gothic Book"/>
              </a:rPr>
              <a:t>cash</a:t>
            </a:r>
            <a:r>
              <a:rPr sz="2000" spc="-35">
                <a:latin typeface="Franklin Gothic Book"/>
                <a:cs typeface="Franklin Gothic Book"/>
              </a:rPr>
              <a:t> </a:t>
            </a:r>
            <a:r>
              <a:rPr sz="2000">
                <a:latin typeface="Franklin Gothic Book"/>
                <a:cs typeface="Franklin Gothic Book"/>
              </a:rPr>
              <a:t>surrender</a:t>
            </a:r>
            <a:r>
              <a:rPr sz="2000" spc="-50">
                <a:latin typeface="Franklin Gothic Book"/>
                <a:cs typeface="Franklin Gothic Book"/>
              </a:rPr>
              <a:t> </a:t>
            </a:r>
            <a:r>
              <a:rPr sz="2000" spc="-10">
                <a:latin typeface="Franklin Gothic Book"/>
                <a:cs typeface="Franklin Gothic Book"/>
              </a:rPr>
              <a:t>value.</a:t>
            </a:r>
            <a:endParaRPr sz="2000">
              <a:latin typeface="Franklin Gothic Book"/>
              <a:cs typeface="Franklin Gothic Book"/>
            </a:endParaRPr>
          </a:p>
          <a:p>
            <a:pPr>
              <a:lnSpc>
                <a:spcPct val="100000"/>
              </a:lnSpc>
              <a:spcBef>
                <a:spcPts val="130"/>
              </a:spcBef>
            </a:pPr>
            <a:endParaRPr sz="2000">
              <a:latin typeface="Franklin Gothic Book"/>
              <a:cs typeface="Franklin Gothic Book"/>
            </a:endParaRPr>
          </a:p>
          <a:p>
            <a:pPr marL="299085" marR="254635" indent="-287020">
              <a:lnSpc>
                <a:spcPct val="100000"/>
              </a:lnSpc>
              <a:buFont typeface="Arial"/>
              <a:buChar char="•"/>
              <a:tabLst>
                <a:tab pos="299085" algn="l"/>
              </a:tabLst>
            </a:pPr>
            <a:r>
              <a:rPr sz="2000">
                <a:latin typeface="Franklin Gothic Book"/>
                <a:cs typeface="Franklin Gothic Book"/>
              </a:rPr>
              <a:t>Benefits</a:t>
            </a:r>
            <a:r>
              <a:rPr sz="2000" spc="-30">
                <a:latin typeface="Franklin Gothic Book"/>
                <a:cs typeface="Franklin Gothic Book"/>
              </a:rPr>
              <a:t> </a:t>
            </a:r>
            <a:r>
              <a:rPr sz="2000">
                <a:latin typeface="Franklin Gothic Book"/>
                <a:cs typeface="Franklin Gothic Book"/>
              </a:rPr>
              <a:t>are</a:t>
            </a:r>
            <a:r>
              <a:rPr sz="2000" spc="-15">
                <a:latin typeface="Franklin Gothic Book"/>
                <a:cs typeface="Franklin Gothic Book"/>
              </a:rPr>
              <a:t> </a:t>
            </a:r>
            <a:r>
              <a:rPr sz="2000">
                <a:latin typeface="Franklin Gothic Book"/>
                <a:cs typeface="Franklin Gothic Book"/>
              </a:rPr>
              <a:t>paid</a:t>
            </a:r>
            <a:r>
              <a:rPr sz="2000" spc="-15">
                <a:latin typeface="Franklin Gothic Book"/>
                <a:cs typeface="Franklin Gothic Book"/>
              </a:rPr>
              <a:t> </a:t>
            </a:r>
            <a:r>
              <a:rPr sz="2000">
                <a:latin typeface="Franklin Gothic Book"/>
                <a:cs typeface="Franklin Gothic Book"/>
              </a:rPr>
              <a:t>to</a:t>
            </a:r>
            <a:r>
              <a:rPr sz="2000" spc="-25">
                <a:latin typeface="Franklin Gothic Book"/>
                <a:cs typeface="Franklin Gothic Book"/>
              </a:rPr>
              <a:t> </a:t>
            </a:r>
            <a:r>
              <a:rPr sz="2000">
                <a:latin typeface="Franklin Gothic Book"/>
                <a:cs typeface="Franklin Gothic Book"/>
              </a:rPr>
              <a:t>your</a:t>
            </a:r>
            <a:r>
              <a:rPr sz="2000" spc="-15">
                <a:latin typeface="Franklin Gothic Book"/>
                <a:cs typeface="Franklin Gothic Book"/>
              </a:rPr>
              <a:t> </a:t>
            </a:r>
            <a:r>
              <a:rPr sz="2000">
                <a:latin typeface="Franklin Gothic Book"/>
                <a:cs typeface="Franklin Gothic Book"/>
              </a:rPr>
              <a:t>beneficiary(</a:t>
            </a:r>
            <a:r>
              <a:rPr lang="en-US" sz="2000" err="1">
                <a:latin typeface="Franklin Gothic Book"/>
                <a:cs typeface="Franklin Gothic Book"/>
              </a:rPr>
              <a:t>ies</a:t>
            </a:r>
            <a:r>
              <a:rPr sz="2000">
                <a:latin typeface="Franklin Gothic Book"/>
                <a:cs typeface="Franklin Gothic Book"/>
              </a:rPr>
              <a:t>),</a:t>
            </a:r>
            <a:r>
              <a:rPr sz="2000" spc="-15">
                <a:latin typeface="Franklin Gothic Book"/>
                <a:cs typeface="Franklin Gothic Book"/>
              </a:rPr>
              <a:t> </a:t>
            </a:r>
            <a:r>
              <a:rPr sz="2000">
                <a:latin typeface="Franklin Gothic Book"/>
                <a:cs typeface="Franklin Gothic Book"/>
              </a:rPr>
              <a:t>so</a:t>
            </a:r>
            <a:r>
              <a:rPr sz="2000" spc="-25">
                <a:latin typeface="Franklin Gothic Book"/>
                <a:cs typeface="Franklin Gothic Book"/>
              </a:rPr>
              <a:t> </a:t>
            </a:r>
            <a:r>
              <a:rPr sz="2000">
                <a:latin typeface="Franklin Gothic Book"/>
                <a:cs typeface="Franklin Gothic Book"/>
              </a:rPr>
              <a:t>it</a:t>
            </a:r>
            <a:r>
              <a:rPr sz="2000" spc="-25">
                <a:latin typeface="Franklin Gothic Book"/>
                <a:cs typeface="Franklin Gothic Book"/>
              </a:rPr>
              <a:t> is </a:t>
            </a:r>
            <a:r>
              <a:rPr sz="2000">
                <a:latin typeface="Franklin Gothic Book"/>
                <a:cs typeface="Franklin Gothic Book"/>
              </a:rPr>
              <a:t>important</a:t>
            </a:r>
            <a:r>
              <a:rPr sz="2000" spc="-50">
                <a:latin typeface="Franklin Gothic Book"/>
                <a:cs typeface="Franklin Gothic Book"/>
              </a:rPr>
              <a:t> </a:t>
            </a:r>
            <a:r>
              <a:rPr sz="2000">
                <a:latin typeface="Franklin Gothic Book"/>
                <a:cs typeface="Franklin Gothic Book"/>
              </a:rPr>
              <a:t>to</a:t>
            </a:r>
            <a:r>
              <a:rPr sz="2000" spc="-30">
                <a:latin typeface="Franklin Gothic Book"/>
                <a:cs typeface="Franklin Gothic Book"/>
              </a:rPr>
              <a:t> </a:t>
            </a:r>
            <a:r>
              <a:rPr sz="2000">
                <a:latin typeface="Franklin Gothic Book"/>
                <a:cs typeface="Franklin Gothic Book"/>
              </a:rPr>
              <a:t>keep</a:t>
            </a:r>
            <a:r>
              <a:rPr sz="2000" spc="-55">
                <a:latin typeface="Franklin Gothic Book"/>
                <a:cs typeface="Franklin Gothic Book"/>
              </a:rPr>
              <a:t> </a:t>
            </a:r>
            <a:r>
              <a:rPr sz="2000">
                <a:latin typeface="Franklin Gothic Book"/>
                <a:cs typeface="Franklin Gothic Book"/>
              </a:rPr>
              <a:t>your</a:t>
            </a:r>
            <a:r>
              <a:rPr sz="2000" spc="-40">
                <a:latin typeface="Franklin Gothic Book"/>
                <a:cs typeface="Franklin Gothic Book"/>
              </a:rPr>
              <a:t> </a:t>
            </a:r>
            <a:r>
              <a:rPr sz="2000">
                <a:latin typeface="Franklin Gothic Book"/>
                <a:cs typeface="Franklin Gothic Book"/>
              </a:rPr>
              <a:t>beneficiary</a:t>
            </a:r>
            <a:r>
              <a:rPr sz="2000" spc="-30">
                <a:latin typeface="Franklin Gothic Book"/>
                <a:cs typeface="Franklin Gothic Book"/>
              </a:rPr>
              <a:t> </a:t>
            </a:r>
            <a:r>
              <a:rPr sz="2000">
                <a:latin typeface="Franklin Gothic Book"/>
                <a:cs typeface="Franklin Gothic Book"/>
              </a:rPr>
              <a:t>designation</a:t>
            </a:r>
            <a:r>
              <a:rPr sz="2000" spc="-30">
                <a:latin typeface="Franklin Gothic Book"/>
                <a:cs typeface="Franklin Gothic Book"/>
              </a:rPr>
              <a:t> </a:t>
            </a:r>
            <a:r>
              <a:rPr sz="2000">
                <a:latin typeface="Franklin Gothic Book"/>
                <a:cs typeface="Franklin Gothic Book"/>
              </a:rPr>
              <a:t>up</a:t>
            </a:r>
            <a:r>
              <a:rPr sz="2000" spc="-30">
                <a:latin typeface="Franklin Gothic Book"/>
                <a:cs typeface="Franklin Gothic Book"/>
              </a:rPr>
              <a:t> </a:t>
            </a:r>
            <a:r>
              <a:rPr sz="2000" spc="-25">
                <a:latin typeface="Franklin Gothic Book"/>
                <a:cs typeface="Franklin Gothic Book"/>
              </a:rPr>
              <a:t>to </a:t>
            </a:r>
            <a:r>
              <a:rPr sz="2000" spc="-10">
                <a:latin typeface="Franklin Gothic Book"/>
                <a:cs typeface="Franklin Gothic Book"/>
              </a:rPr>
              <a:t>date.</a:t>
            </a:r>
            <a:endParaRPr sz="2000">
              <a:latin typeface="Franklin Gothic Book"/>
              <a:cs typeface="Franklin Gothic Book"/>
            </a:endParaRPr>
          </a:p>
          <a:p>
            <a:pPr>
              <a:lnSpc>
                <a:spcPct val="100000"/>
              </a:lnSpc>
              <a:spcBef>
                <a:spcPts val="135"/>
              </a:spcBef>
              <a:buFont typeface="Arial"/>
              <a:buChar char="•"/>
            </a:pPr>
            <a:endParaRPr sz="2000">
              <a:latin typeface="Franklin Gothic Book"/>
              <a:cs typeface="Franklin Gothic Book"/>
            </a:endParaRPr>
          </a:p>
          <a:p>
            <a:pPr marL="299085" marR="43180" indent="-287020">
              <a:buFont typeface="Arial"/>
              <a:buChar char="•"/>
              <a:tabLst>
                <a:tab pos="299085" algn="l"/>
              </a:tabLst>
            </a:pPr>
            <a:r>
              <a:rPr sz="2000">
                <a:latin typeface="Franklin Gothic Book"/>
                <a:cs typeface="Franklin Gothic Book"/>
              </a:rPr>
              <a:t>Optional</a:t>
            </a:r>
            <a:r>
              <a:rPr sz="2000" spc="-75">
                <a:latin typeface="Franklin Gothic Book"/>
                <a:cs typeface="Franklin Gothic Book"/>
              </a:rPr>
              <a:t> </a:t>
            </a:r>
            <a:r>
              <a:rPr sz="2000">
                <a:latin typeface="Franklin Gothic Book"/>
                <a:cs typeface="Franklin Gothic Book"/>
              </a:rPr>
              <a:t>Life</a:t>
            </a:r>
            <a:r>
              <a:rPr sz="2000" spc="-70">
                <a:latin typeface="Franklin Gothic Book"/>
                <a:cs typeface="Franklin Gothic Book"/>
              </a:rPr>
              <a:t> </a:t>
            </a:r>
            <a:r>
              <a:rPr sz="2000">
                <a:latin typeface="Franklin Gothic Book"/>
                <a:cs typeface="Franklin Gothic Book"/>
              </a:rPr>
              <a:t>Insurance</a:t>
            </a:r>
            <a:r>
              <a:rPr sz="2000" spc="-65">
                <a:latin typeface="Franklin Gothic Book"/>
                <a:cs typeface="Franklin Gothic Book"/>
              </a:rPr>
              <a:t> </a:t>
            </a:r>
            <a:r>
              <a:rPr sz="2000">
                <a:latin typeface="Franklin Gothic Book"/>
                <a:cs typeface="Franklin Gothic Book"/>
              </a:rPr>
              <a:t>Non-Smoker</a:t>
            </a:r>
            <a:r>
              <a:rPr sz="2000" spc="-80">
                <a:latin typeface="Franklin Gothic Book"/>
                <a:cs typeface="Franklin Gothic Book"/>
              </a:rPr>
              <a:t> </a:t>
            </a:r>
            <a:r>
              <a:rPr sz="2000">
                <a:latin typeface="Franklin Gothic Book"/>
                <a:cs typeface="Franklin Gothic Book"/>
              </a:rPr>
              <a:t>Rate:</a:t>
            </a:r>
            <a:r>
              <a:rPr sz="2000" spc="-65">
                <a:latin typeface="Franklin Gothic Book"/>
                <a:cs typeface="Franklin Gothic Book"/>
              </a:rPr>
              <a:t> </a:t>
            </a:r>
            <a:r>
              <a:rPr sz="2000" spc="-10">
                <a:latin typeface="Franklin Gothic Book"/>
                <a:cs typeface="Franklin Gothic Book"/>
              </a:rPr>
              <a:t>State employees</a:t>
            </a:r>
            <a:r>
              <a:rPr sz="2000" spc="-65">
                <a:latin typeface="Franklin Gothic Book"/>
                <a:cs typeface="Franklin Gothic Book"/>
              </a:rPr>
              <a:t> </a:t>
            </a:r>
            <a:r>
              <a:rPr sz="2000">
                <a:latin typeface="Franklin Gothic Book"/>
                <a:cs typeface="Franklin Gothic Book"/>
              </a:rPr>
              <a:t>who</a:t>
            </a:r>
            <a:r>
              <a:rPr sz="2000" spc="-30">
                <a:latin typeface="Franklin Gothic Book"/>
                <a:cs typeface="Franklin Gothic Book"/>
              </a:rPr>
              <a:t> </a:t>
            </a:r>
            <a:r>
              <a:rPr sz="2000">
                <a:latin typeface="Franklin Gothic Book"/>
                <a:cs typeface="Franklin Gothic Book"/>
              </a:rPr>
              <a:t>have</a:t>
            </a:r>
            <a:r>
              <a:rPr sz="2000" spc="-10">
                <a:latin typeface="Franklin Gothic Book"/>
                <a:cs typeface="Franklin Gothic Book"/>
              </a:rPr>
              <a:t> </a:t>
            </a:r>
            <a:r>
              <a:rPr sz="2000">
                <a:latin typeface="Franklin Gothic Book"/>
                <a:cs typeface="Franklin Gothic Book"/>
              </a:rPr>
              <a:t>been</a:t>
            </a:r>
            <a:r>
              <a:rPr sz="2000" spc="-30">
                <a:latin typeface="Franklin Gothic Book"/>
                <a:cs typeface="Franklin Gothic Book"/>
              </a:rPr>
              <a:t> </a:t>
            </a:r>
            <a:r>
              <a:rPr sz="2000" spc="-20">
                <a:latin typeface="Franklin Gothic Book"/>
                <a:cs typeface="Franklin Gothic Book"/>
              </a:rPr>
              <a:t>tobacco-</a:t>
            </a:r>
            <a:r>
              <a:rPr sz="2000">
                <a:latin typeface="Franklin Gothic Book"/>
                <a:cs typeface="Franklin Gothic Book"/>
              </a:rPr>
              <a:t>free</a:t>
            </a:r>
            <a:r>
              <a:rPr sz="2000" spc="-35">
                <a:latin typeface="Franklin Gothic Book"/>
                <a:cs typeface="Franklin Gothic Book"/>
              </a:rPr>
              <a:t> </a:t>
            </a:r>
            <a:r>
              <a:rPr sz="2000">
                <a:latin typeface="Franklin Gothic Book"/>
                <a:cs typeface="Franklin Gothic Book"/>
              </a:rPr>
              <a:t>are</a:t>
            </a:r>
            <a:r>
              <a:rPr sz="2000" spc="-10">
                <a:latin typeface="Franklin Gothic Book"/>
                <a:cs typeface="Franklin Gothic Book"/>
              </a:rPr>
              <a:t> </a:t>
            </a:r>
            <a:r>
              <a:rPr sz="2000">
                <a:latin typeface="Franklin Gothic Book"/>
                <a:cs typeface="Franklin Gothic Book"/>
              </a:rPr>
              <a:t>eligible</a:t>
            </a:r>
            <a:r>
              <a:rPr sz="2000" spc="-5">
                <a:latin typeface="Franklin Gothic Book"/>
                <a:cs typeface="Franklin Gothic Book"/>
              </a:rPr>
              <a:t> </a:t>
            </a:r>
            <a:r>
              <a:rPr sz="2000" spc="-25">
                <a:latin typeface="Franklin Gothic Book"/>
                <a:cs typeface="Franklin Gothic Book"/>
              </a:rPr>
              <a:t>for </a:t>
            </a:r>
            <a:r>
              <a:rPr sz="2000">
                <a:latin typeface="Franklin Gothic Book"/>
                <a:cs typeface="Franklin Gothic Book"/>
              </a:rPr>
              <a:t>reduced</a:t>
            </a:r>
            <a:r>
              <a:rPr sz="2000" spc="-60">
                <a:latin typeface="Franklin Gothic Book"/>
                <a:cs typeface="Franklin Gothic Book"/>
              </a:rPr>
              <a:t> </a:t>
            </a:r>
            <a:r>
              <a:rPr sz="2000">
                <a:latin typeface="Franklin Gothic Book"/>
                <a:cs typeface="Franklin Gothic Book"/>
              </a:rPr>
              <a:t>nonsmoker</a:t>
            </a:r>
            <a:r>
              <a:rPr sz="2000" spc="-90">
                <a:latin typeface="Franklin Gothic Book"/>
                <a:cs typeface="Franklin Gothic Book"/>
              </a:rPr>
              <a:t> </a:t>
            </a:r>
            <a:r>
              <a:rPr sz="2000">
                <a:latin typeface="Franklin Gothic Book"/>
                <a:cs typeface="Franklin Gothic Book"/>
              </a:rPr>
              <a:t>optional</a:t>
            </a:r>
            <a:r>
              <a:rPr sz="2000" spc="-60">
                <a:latin typeface="Franklin Gothic Book"/>
                <a:cs typeface="Franklin Gothic Book"/>
              </a:rPr>
              <a:t> </a:t>
            </a:r>
            <a:r>
              <a:rPr sz="2000">
                <a:latin typeface="Franklin Gothic Book"/>
                <a:cs typeface="Franklin Gothic Book"/>
              </a:rPr>
              <a:t>life</a:t>
            </a:r>
            <a:r>
              <a:rPr sz="2000" spc="-50">
                <a:latin typeface="Franklin Gothic Book"/>
                <a:cs typeface="Franklin Gothic Book"/>
              </a:rPr>
              <a:t> </a:t>
            </a:r>
            <a:r>
              <a:rPr sz="2000">
                <a:latin typeface="Franklin Gothic Book"/>
                <a:cs typeface="Franklin Gothic Book"/>
              </a:rPr>
              <a:t>insurance</a:t>
            </a:r>
            <a:r>
              <a:rPr sz="2000" spc="-50">
                <a:latin typeface="Franklin Gothic Book"/>
                <a:cs typeface="Franklin Gothic Book"/>
              </a:rPr>
              <a:t> </a:t>
            </a:r>
            <a:r>
              <a:rPr sz="2000" spc="-10">
                <a:latin typeface="Franklin Gothic Book"/>
                <a:cs typeface="Franklin Gothic Book"/>
              </a:rPr>
              <a:t>rates </a:t>
            </a:r>
            <a:r>
              <a:rPr sz="2000">
                <a:latin typeface="Franklin Gothic Book"/>
                <a:cs typeface="Franklin Gothic Book"/>
              </a:rPr>
              <a:t>effective</a:t>
            </a:r>
            <a:r>
              <a:rPr sz="2000" spc="-45">
                <a:latin typeface="Franklin Gothic Book"/>
                <a:cs typeface="Franklin Gothic Book"/>
              </a:rPr>
              <a:t> </a:t>
            </a:r>
            <a:r>
              <a:rPr sz="2000">
                <a:latin typeface="Franklin Gothic Book"/>
                <a:cs typeface="Franklin Gothic Book"/>
              </a:rPr>
              <a:t>July</a:t>
            </a:r>
            <a:r>
              <a:rPr sz="2000" spc="-30">
                <a:latin typeface="Franklin Gothic Book"/>
                <a:cs typeface="Franklin Gothic Book"/>
              </a:rPr>
              <a:t> </a:t>
            </a:r>
            <a:r>
              <a:rPr sz="2000">
                <a:latin typeface="Franklin Gothic Book"/>
                <a:cs typeface="Franklin Gothic Book"/>
              </a:rPr>
              <a:t>1,</a:t>
            </a:r>
            <a:r>
              <a:rPr sz="2000" spc="-45">
                <a:latin typeface="Franklin Gothic Book"/>
                <a:cs typeface="Franklin Gothic Book"/>
              </a:rPr>
              <a:t> </a:t>
            </a:r>
            <a:r>
              <a:rPr sz="2000">
                <a:latin typeface="Franklin Gothic Book"/>
                <a:cs typeface="Franklin Gothic Book"/>
              </a:rPr>
              <a:t>202</a:t>
            </a:r>
            <a:r>
              <a:rPr lang="en-US" sz="2000">
                <a:latin typeface="Franklin Gothic Book"/>
                <a:cs typeface="Franklin Gothic Book"/>
              </a:rPr>
              <a:t>6</a:t>
            </a:r>
            <a:r>
              <a:rPr sz="2000">
                <a:latin typeface="Franklin Gothic Book"/>
                <a:cs typeface="Franklin Gothic Book"/>
              </a:rPr>
              <a:t>.</a:t>
            </a:r>
            <a:r>
              <a:rPr lang="en-US" sz="2000" spc="-35">
                <a:latin typeface="Franklin Gothic Book"/>
                <a:cs typeface="Franklin Gothic Book"/>
              </a:rPr>
              <a:t> *</a:t>
            </a:r>
            <a:r>
              <a:rPr sz="2000">
                <a:latin typeface="Franklin Gothic Book"/>
                <a:cs typeface="Franklin Gothic Book"/>
              </a:rPr>
              <a:t>T</a:t>
            </a:r>
            <a:r>
              <a:rPr lang="en-US" sz="2000">
                <a:latin typeface="Franklin Gothic Book"/>
                <a:cs typeface="Franklin Gothic Book"/>
              </a:rPr>
              <a:t>he smoker status can </a:t>
            </a:r>
            <a:r>
              <a:rPr sz="2000">
                <a:latin typeface="Franklin Gothic Book"/>
                <a:cs typeface="Franklin Gothic Book"/>
              </a:rPr>
              <a:t>only</a:t>
            </a:r>
            <a:r>
              <a:rPr sz="2000" spc="-50">
                <a:latin typeface="Franklin Gothic Book"/>
                <a:cs typeface="Franklin Gothic Book"/>
              </a:rPr>
              <a:t> </a:t>
            </a:r>
            <a:r>
              <a:rPr lang="en-US" sz="2000">
                <a:latin typeface="Franklin Gothic Book"/>
                <a:cs typeface="Franklin Gothic Book"/>
              </a:rPr>
              <a:t>be changed </a:t>
            </a:r>
            <a:r>
              <a:rPr sz="2000">
                <a:latin typeface="Franklin Gothic Book"/>
                <a:cs typeface="Franklin Gothic Book"/>
              </a:rPr>
              <a:t>during</a:t>
            </a:r>
            <a:r>
              <a:rPr sz="2000" spc="-40">
                <a:latin typeface="Franklin Gothic Book"/>
                <a:cs typeface="Franklin Gothic Book"/>
              </a:rPr>
              <a:t> </a:t>
            </a:r>
            <a:r>
              <a:rPr sz="2000">
                <a:latin typeface="Franklin Gothic Book"/>
                <a:cs typeface="Franklin Gothic Book"/>
              </a:rPr>
              <a:t>the</a:t>
            </a:r>
            <a:r>
              <a:rPr sz="2000" spc="-65">
                <a:latin typeface="Franklin Gothic Book"/>
                <a:cs typeface="Franklin Gothic Book"/>
              </a:rPr>
              <a:t> </a:t>
            </a:r>
            <a:r>
              <a:rPr sz="2000">
                <a:latin typeface="Franklin Gothic Book"/>
                <a:cs typeface="Franklin Gothic Book"/>
              </a:rPr>
              <a:t>GIC’s</a:t>
            </a:r>
            <a:r>
              <a:rPr sz="2000" spc="-45">
                <a:latin typeface="Franklin Gothic Book"/>
                <a:cs typeface="Franklin Gothic Book"/>
              </a:rPr>
              <a:t> </a:t>
            </a:r>
            <a:r>
              <a:rPr sz="2000">
                <a:latin typeface="Franklin Gothic Book"/>
                <a:cs typeface="Franklin Gothic Book"/>
              </a:rPr>
              <a:t>Annual</a:t>
            </a:r>
            <a:r>
              <a:rPr sz="2000" spc="-45">
                <a:latin typeface="Franklin Gothic Book"/>
                <a:cs typeface="Franklin Gothic Book"/>
              </a:rPr>
              <a:t> </a:t>
            </a:r>
            <a:r>
              <a:rPr sz="2000" spc="-10">
                <a:latin typeface="Franklin Gothic Book"/>
                <a:cs typeface="Franklin Gothic Book"/>
              </a:rPr>
              <a:t>Enrollment period.</a:t>
            </a:r>
            <a:endParaRPr lang="en-US" sz="2000">
              <a:latin typeface="Franklin Gothic Book"/>
              <a:cs typeface="Franklin Gothic Book"/>
            </a:endParaRPr>
          </a:p>
        </p:txBody>
      </p:sp>
      <p:pic>
        <p:nvPicPr>
          <p:cNvPr id="13" name="Picture 12">
            <a:extLst>
              <a:ext uri="{FF2B5EF4-FFF2-40B4-BE49-F238E27FC236}">
                <a16:creationId xmlns:a16="http://schemas.microsoft.com/office/drawing/2014/main" id="{ED639D24-23F5-FF92-1B6C-68D1918F171C}"/>
              </a:ext>
            </a:extLst>
          </p:cNvPr>
          <p:cNvPicPr>
            <a:picLocks noChangeAspect="1"/>
          </p:cNvPicPr>
          <p:nvPr/>
        </p:nvPicPr>
        <p:blipFill>
          <a:blip r:embed="rId3"/>
          <a:srcRect l="12770" t="5481" b="206"/>
          <a:stretch>
            <a:fillRect/>
          </a:stretch>
        </p:blipFill>
        <p:spPr>
          <a:xfrm>
            <a:off x="6897077" y="1164260"/>
            <a:ext cx="3934850" cy="44756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Optional</a:t>
            </a:r>
            <a:r>
              <a:rPr spc="10"/>
              <a:t> </a:t>
            </a:r>
            <a:r>
              <a:t>Life</a:t>
            </a:r>
            <a:r>
              <a:rPr spc="10"/>
              <a:t> </a:t>
            </a:r>
            <a:r>
              <a:t>Insurance-</a:t>
            </a:r>
            <a:r>
              <a:rPr spc="-5"/>
              <a:t> </a:t>
            </a:r>
            <a:r>
              <a:rPr spc="-10"/>
              <a:t>Cont.</a:t>
            </a:r>
          </a:p>
        </p:txBody>
      </p:sp>
      <p:sp>
        <p:nvSpPr>
          <p:cNvPr id="3" name="object 3"/>
          <p:cNvSpPr txBox="1"/>
          <p:nvPr/>
        </p:nvSpPr>
        <p:spPr>
          <a:xfrm>
            <a:off x="655726" y="1801749"/>
            <a:ext cx="4913630" cy="4501232"/>
          </a:xfrm>
          <a:prstGeom prst="rect">
            <a:avLst/>
          </a:prstGeom>
        </p:spPr>
        <p:txBody>
          <a:bodyPr vert="horz" wrap="square" lIns="0" tIns="43180" rIns="0" bIns="0" rtlCol="0">
            <a:spAutoFit/>
          </a:bodyPr>
          <a:lstStyle/>
          <a:p>
            <a:pPr marL="241300" marR="17780" indent="-228600">
              <a:lnSpc>
                <a:spcPct val="90000"/>
              </a:lnSpc>
              <a:spcBef>
                <a:spcPts val="340"/>
              </a:spcBef>
              <a:buFont typeface="Arial"/>
              <a:buChar char="•"/>
              <a:tabLst>
                <a:tab pos="241300" algn="l"/>
              </a:tabLst>
            </a:pPr>
            <a:r>
              <a:rPr sz="2000" spc="-20">
                <a:latin typeface="Franklin Gothic Book"/>
                <a:cs typeface="Franklin Gothic Book"/>
              </a:rPr>
              <a:t>You</a:t>
            </a:r>
            <a:r>
              <a:rPr sz="2000" spc="-40">
                <a:latin typeface="Franklin Gothic Book"/>
                <a:cs typeface="Franklin Gothic Book"/>
              </a:rPr>
              <a:t> </a:t>
            </a:r>
            <a:r>
              <a:rPr sz="2000">
                <a:latin typeface="Franklin Gothic Book"/>
                <a:cs typeface="Franklin Gothic Book"/>
              </a:rPr>
              <a:t>must</a:t>
            </a:r>
            <a:r>
              <a:rPr sz="2000" spc="-45">
                <a:latin typeface="Franklin Gothic Book"/>
                <a:cs typeface="Franklin Gothic Book"/>
              </a:rPr>
              <a:t> </a:t>
            </a:r>
            <a:r>
              <a:rPr sz="2000">
                <a:latin typeface="Franklin Gothic Book"/>
                <a:cs typeface="Franklin Gothic Book"/>
              </a:rPr>
              <a:t>be</a:t>
            </a:r>
            <a:r>
              <a:rPr sz="2000" spc="-45">
                <a:latin typeface="Franklin Gothic Book"/>
                <a:cs typeface="Franklin Gothic Book"/>
              </a:rPr>
              <a:t> </a:t>
            </a:r>
            <a:r>
              <a:rPr sz="2000">
                <a:latin typeface="Franklin Gothic Book"/>
                <a:cs typeface="Franklin Gothic Book"/>
              </a:rPr>
              <a:t>enrolled</a:t>
            </a:r>
            <a:r>
              <a:rPr sz="2000" spc="-60">
                <a:latin typeface="Franklin Gothic Book"/>
                <a:cs typeface="Franklin Gothic Book"/>
              </a:rPr>
              <a:t> </a:t>
            </a:r>
            <a:r>
              <a:rPr sz="2000">
                <a:latin typeface="Franklin Gothic Book"/>
                <a:cs typeface="Franklin Gothic Book"/>
              </a:rPr>
              <a:t>in</a:t>
            </a:r>
            <a:r>
              <a:rPr sz="2000" spc="-35">
                <a:latin typeface="Franklin Gothic Book"/>
                <a:cs typeface="Franklin Gothic Book"/>
              </a:rPr>
              <a:t> </a:t>
            </a:r>
            <a:r>
              <a:rPr sz="2000">
                <a:latin typeface="Franklin Gothic Book"/>
                <a:cs typeface="Franklin Gothic Book"/>
              </a:rPr>
              <a:t>basic</a:t>
            </a:r>
            <a:r>
              <a:rPr sz="2000" spc="-25">
                <a:latin typeface="Franklin Gothic Book"/>
                <a:cs typeface="Franklin Gothic Book"/>
              </a:rPr>
              <a:t> </a:t>
            </a:r>
            <a:r>
              <a:rPr sz="2000">
                <a:latin typeface="Franklin Gothic Book"/>
                <a:cs typeface="Franklin Gothic Book"/>
              </a:rPr>
              <a:t>life</a:t>
            </a:r>
            <a:r>
              <a:rPr sz="2000" spc="-35">
                <a:latin typeface="Franklin Gothic Book"/>
                <a:cs typeface="Franklin Gothic Book"/>
              </a:rPr>
              <a:t> </a:t>
            </a:r>
            <a:r>
              <a:rPr sz="2000" spc="-10">
                <a:latin typeface="Franklin Gothic Book"/>
                <a:cs typeface="Franklin Gothic Book"/>
              </a:rPr>
              <a:t>insurance </a:t>
            </a:r>
            <a:r>
              <a:rPr sz="2000">
                <a:latin typeface="Franklin Gothic Book"/>
                <a:cs typeface="Franklin Gothic Book"/>
              </a:rPr>
              <a:t>in</a:t>
            </a:r>
            <a:r>
              <a:rPr sz="2000" spc="-35">
                <a:latin typeface="Franklin Gothic Book"/>
                <a:cs typeface="Franklin Gothic Book"/>
              </a:rPr>
              <a:t> </a:t>
            </a:r>
            <a:r>
              <a:rPr sz="2000">
                <a:latin typeface="Franklin Gothic Book"/>
                <a:cs typeface="Franklin Gothic Book"/>
              </a:rPr>
              <a:t>order</a:t>
            </a:r>
            <a:r>
              <a:rPr sz="2000" spc="-45">
                <a:latin typeface="Franklin Gothic Book"/>
                <a:cs typeface="Franklin Gothic Book"/>
              </a:rPr>
              <a:t> </a:t>
            </a:r>
            <a:r>
              <a:rPr sz="2000">
                <a:latin typeface="Franklin Gothic Book"/>
                <a:cs typeface="Franklin Gothic Book"/>
              </a:rPr>
              <a:t>to</a:t>
            </a:r>
            <a:r>
              <a:rPr sz="2000" spc="-40">
                <a:latin typeface="Franklin Gothic Book"/>
                <a:cs typeface="Franklin Gothic Book"/>
              </a:rPr>
              <a:t> </a:t>
            </a:r>
            <a:r>
              <a:rPr sz="2000">
                <a:latin typeface="Franklin Gothic Book"/>
                <a:cs typeface="Franklin Gothic Book"/>
              </a:rPr>
              <a:t>be</a:t>
            </a:r>
            <a:r>
              <a:rPr sz="2000" spc="-35">
                <a:latin typeface="Franklin Gothic Book"/>
                <a:cs typeface="Franklin Gothic Book"/>
              </a:rPr>
              <a:t> </a:t>
            </a:r>
            <a:r>
              <a:rPr sz="2000">
                <a:latin typeface="Franklin Gothic Book"/>
                <a:cs typeface="Franklin Gothic Book"/>
              </a:rPr>
              <a:t>eligible</a:t>
            </a:r>
            <a:r>
              <a:rPr sz="2000" spc="-25">
                <a:latin typeface="Franklin Gothic Book"/>
                <a:cs typeface="Franklin Gothic Book"/>
              </a:rPr>
              <a:t> </a:t>
            </a:r>
            <a:r>
              <a:rPr sz="2000">
                <a:latin typeface="Franklin Gothic Book"/>
                <a:cs typeface="Franklin Gothic Book"/>
              </a:rPr>
              <a:t>for</a:t>
            </a:r>
            <a:r>
              <a:rPr sz="2000" spc="-45">
                <a:latin typeface="Franklin Gothic Book"/>
                <a:cs typeface="Franklin Gothic Book"/>
              </a:rPr>
              <a:t> </a:t>
            </a:r>
            <a:r>
              <a:rPr sz="2000">
                <a:latin typeface="Franklin Gothic Book"/>
                <a:cs typeface="Franklin Gothic Book"/>
              </a:rPr>
              <a:t>optional</a:t>
            </a:r>
            <a:r>
              <a:rPr sz="2000" spc="-45">
                <a:latin typeface="Franklin Gothic Book"/>
                <a:cs typeface="Franklin Gothic Book"/>
              </a:rPr>
              <a:t> </a:t>
            </a:r>
            <a:r>
              <a:rPr sz="2000" spc="-20">
                <a:latin typeface="Franklin Gothic Book"/>
                <a:cs typeface="Franklin Gothic Book"/>
              </a:rPr>
              <a:t>life </a:t>
            </a:r>
            <a:r>
              <a:rPr sz="2000">
                <a:latin typeface="Franklin Gothic Book"/>
                <a:cs typeface="Franklin Gothic Book"/>
              </a:rPr>
              <a:t>insurance.</a:t>
            </a:r>
            <a:r>
              <a:rPr sz="2000" spc="-60">
                <a:latin typeface="Franklin Gothic Book"/>
                <a:cs typeface="Franklin Gothic Book"/>
              </a:rPr>
              <a:t> </a:t>
            </a:r>
            <a:r>
              <a:rPr sz="2000" spc="-10">
                <a:latin typeface="Franklin Gothic Book"/>
                <a:cs typeface="Franklin Gothic Book"/>
              </a:rPr>
              <a:t>You</a:t>
            </a:r>
            <a:r>
              <a:rPr sz="2000" spc="-60">
                <a:latin typeface="Franklin Gothic Book"/>
                <a:cs typeface="Franklin Gothic Book"/>
              </a:rPr>
              <a:t> </a:t>
            </a:r>
            <a:r>
              <a:rPr sz="2000">
                <a:latin typeface="Franklin Gothic Book"/>
                <a:cs typeface="Franklin Gothic Book"/>
              </a:rPr>
              <a:t>can</a:t>
            </a:r>
            <a:r>
              <a:rPr sz="2000" spc="-60">
                <a:latin typeface="Franklin Gothic Book"/>
                <a:cs typeface="Franklin Gothic Book"/>
              </a:rPr>
              <a:t> </a:t>
            </a:r>
            <a:r>
              <a:rPr sz="2000">
                <a:latin typeface="Franklin Gothic Book"/>
                <a:cs typeface="Franklin Gothic Book"/>
              </a:rPr>
              <a:t>choose</a:t>
            </a:r>
            <a:r>
              <a:rPr sz="2000" spc="-90">
                <a:latin typeface="Franklin Gothic Book"/>
                <a:cs typeface="Franklin Gothic Book"/>
              </a:rPr>
              <a:t> </a:t>
            </a:r>
            <a:r>
              <a:rPr sz="2000" spc="-10">
                <a:latin typeface="Franklin Gothic Book"/>
                <a:cs typeface="Franklin Gothic Book"/>
              </a:rPr>
              <a:t>coverage </a:t>
            </a:r>
            <a:r>
              <a:rPr sz="2000">
                <a:latin typeface="Franklin Gothic Book"/>
                <a:cs typeface="Franklin Gothic Book"/>
              </a:rPr>
              <a:t>between</a:t>
            </a:r>
            <a:r>
              <a:rPr sz="2000" spc="-70">
                <a:latin typeface="Franklin Gothic Book"/>
                <a:cs typeface="Franklin Gothic Book"/>
              </a:rPr>
              <a:t> </a:t>
            </a:r>
            <a:r>
              <a:rPr sz="2000">
                <a:latin typeface="Franklin Gothic Book"/>
                <a:cs typeface="Franklin Gothic Book"/>
              </a:rPr>
              <a:t>1</a:t>
            </a:r>
            <a:r>
              <a:rPr sz="2000" spc="-45">
                <a:latin typeface="Franklin Gothic Book"/>
                <a:cs typeface="Franklin Gothic Book"/>
              </a:rPr>
              <a:t> </a:t>
            </a:r>
            <a:r>
              <a:rPr sz="2000">
                <a:latin typeface="Franklin Gothic Book"/>
                <a:cs typeface="Franklin Gothic Book"/>
              </a:rPr>
              <a:t>to</a:t>
            </a:r>
            <a:r>
              <a:rPr sz="2000" spc="-40">
                <a:latin typeface="Franklin Gothic Book"/>
                <a:cs typeface="Franklin Gothic Book"/>
              </a:rPr>
              <a:t> </a:t>
            </a:r>
            <a:r>
              <a:rPr sz="2000">
                <a:latin typeface="Franklin Gothic Book"/>
                <a:cs typeface="Franklin Gothic Book"/>
              </a:rPr>
              <a:t>8</a:t>
            </a:r>
            <a:r>
              <a:rPr sz="2000" spc="-40">
                <a:latin typeface="Franklin Gothic Book"/>
                <a:cs typeface="Franklin Gothic Book"/>
              </a:rPr>
              <a:t> </a:t>
            </a:r>
            <a:r>
              <a:rPr sz="2000">
                <a:latin typeface="Franklin Gothic Book"/>
                <a:cs typeface="Franklin Gothic Book"/>
              </a:rPr>
              <a:t>times</a:t>
            </a:r>
            <a:r>
              <a:rPr sz="2000" spc="-40">
                <a:latin typeface="Franklin Gothic Book"/>
                <a:cs typeface="Franklin Gothic Book"/>
              </a:rPr>
              <a:t> </a:t>
            </a:r>
            <a:r>
              <a:rPr sz="2000">
                <a:latin typeface="Franklin Gothic Book"/>
                <a:cs typeface="Franklin Gothic Book"/>
              </a:rPr>
              <a:t>your</a:t>
            </a:r>
            <a:r>
              <a:rPr sz="2000" spc="-50">
                <a:latin typeface="Franklin Gothic Book"/>
                <a:cs typeface="Franklin Gothic Book"/>
              </a:rPr>
              <a:t> </a:t>
            </a:r>
            <a:r>
              <a:rPr sz="2000">
                <a:latin typeface="Franklin Gothic Book"/>
                <a:cs typeface="Franklin Gothic Book"/>
              </a:rPr>
              <a:t>salary.</a:t>
            </a:r>
            <a:r>
              <a:rPr sz="2000" spc="-25">
                <a:latin typeface="Franklin Gothic Book"/>
                <a:cs typeface="Franklin Gothic Book"/>
              </a:rPr>
              <a:t> </a:t>
            </a:r>
            <a:r>
              <a:rPr sz="2000">
                <a:latin typeface="Franklin Gothic Book"/>
                <a:cs typeface="Franklin Gothic Book"/>
              </a:rPr>
              <a:t>Rates</a:t>
            </a:r>
            <a:r>
              <a:rPr sz="2000" spc="-35">
                <a:latin typeface="Franklin Gothic Book"/>
                <a:cs typeface="Franklin Gothic Book"/>
              </a:rPr>
              <a:t> </a:t>
            </a:r>
            <a:r>
              <a:rPr sz="2000" spc="-25">
                <a:latin typeface="Franklin Gothic Book"/>
                <a:cs typeface="Franklin Gothic Book"/>
              </a:rPr>
              <a:t>are </a:t>
            </a:r>
            <a:r>
              <a:rPr sz="2000">
                <a:latin typeface="Franklin Gothic Book"/>
                <a:cs typeface="Franklin Gothic Book"/>
              </a:rPr>
              <a:t>based</a:t>
            </a:r>
            <a:r>
              <a:rPr sz="2000" spc="-20">
                <a:latin typeface="Franklin Gothic Book"/>
                <a:cs typeface="Franklin Gothic Book"/>
              </a:rPr>
              <a:t> </a:t>
            </a:r>
            <a:r>
              <a:rPr sz="2000">
                <a:latin typeface="Franklin Gothic Book"/>
                <a:cs typeface="Franklin Gothic Book"/>
              </a:rPr>
              <a:t>on</a:t>
            </a:r>
            <a:r>
              <a:rPr sz="2000" spc="-10">
                <a:latin typeface="Franklin Gothic Book"/>
                <a:cs typeface="Franklin Gothic Book"/>
              </a:rPr>
              <a:t> </a:t>
            </a:r>
            <a:r>
              <a:rPr sz="2000">
                <a:latin typeface="Franklin Gothic Book"/>
                <a:cs typeface="Franklin Gothic Book"/>
              </a:rPr>
              <a:t>salary</a:t>
            </a:r>
            <a:r>
              <a:rPr sz="2000" spc="-5">
                <a:latin typeface="Franklin Gothic Book"/>
                <a:cs typeface="Franklin Gothic Book"/>
              </a:rPr>
              <a:t> </a:t>
            </a:r>
            <a:r>
              <a:rPr sz="2000">
                <a:latin typeface="Franklin Gothic Book"/>
                <a:cs typeface="Franklin Gothic Book"/>
              </a:rPr>
              <a:t>and</a:t>
            </a:r>
            <a:r>
              <a:rPr sz="2000" spc="-20">
                <a:latin typeface="Franklin Gothic Book"/>
                <a:cs typeface="Franklin Gothic Book"/>
              </a:rPr>
              <a:t> </a:t>
            </a:r>
            <a:r>
              <a:rPr sz="2000">
                <a:latin typeface="Franklin Gothic Book"/>
                <a:cs typeface="Franklin Gothic Book"/>
              </a:rPr>
              <a:t>age</a:t>
            </a:r>
            <a:r>
              <a:rPr sz="2000" spc="-5">
                <a:latin typeface="Franklin Gothic Book"/>
                <a:cs typeface="Franklin Gothic Book"/>
              </a:rPr>
              <a:t> </a:t>
            </a:r>
            <a:r>
              <a:rPr sz="2000">
                <a:latin typeface="Franklin Gothic Book"/>
                <a:cs typeface="Franklin Gothic Book"/>
              </a:rPr>
              <a:t>and</a:t>
            </a:r>
            <a:r>
              <a:rPr sz="2000" spc="-5">
                <a:latin typeface="Franklin Gothic Book"/>
                <a:cs typeface="Franklin Gothic Book"/>
              </a:rPr>
              <a:t> </a:t>
            </a:r>
            <a:r>
              <a:rPr sz="2000" spc="-20">
                <a:latin typeface="Franklin Gothic Book"/>
                <a:cs typeface="Franklin Gothic Book"/>
              </a:rPr>
              <a:t>will </a:t>
            </a:r>
            <a:r>
              <a:rPr sz="2000" spc="-10">
                <a:latin typeface="Franklin Gothic Book"/>
                <a:cs typeface="Franklin Gothic Book"/>
              </a:rPr>
              <a:t>automatically</a:t>
            </a:r>
            <a:r>
              <a:rPr sz="2000" spc="-40">
                <a:latin typeface="Franklin Gothic Book"/>
                <a:cs typeface="Franklin Gothic Book"/>
              </a:rPr>
              <a:t> </a:t>
            </a:r>
            <a:r>
              <a:rPr sz="2000">
                <a:latin typeface="Franklin Gothic Book"/>
                <a:cs typeface="Franklin Gothic Book"/>
              </a:rPr>
              <a:t>increase</a:t>
            </a:r>
            <a:r>
              <a:rPr sz="2000" spc="-35">
                <a:latin typeface="Franklin Gothic Book"/>
                <a:cs typeface="Franklin Gothic Book"/>
              </a:rPr>
              <a:t> </a:t>
            </a:r>
            <a:r>
              <a:rPr sz="2000">
                <a:latin typeface="Franklin Gothic Book"/>
                <a:cs typeface="Franklin Gothic Book"/>
              </a:rPr>
              <a:t>as</a:t>
            </a:r>
            <a:r>
              <a:rPr sz="2000" spc="-15">
                <a:latin typeface="Franklin Gothic Book"/>
                <a:cs typeface="Franklin Gothic Book"/>
              </a:rPr>
              <a:t> </a:t>
            </a:r>
            <a:r>
              <a:rPr sz="2000">
                <a:latin typeface="Franklin Gothic Book"/>
                <a:cs typeface="Franklin Gothic Book"/>
              </a:rPr>
              <a:t>you</a:t>
            </a:r>
            <a:r>
              <a:rPr sz="2000" spc="-35">
                <a:latin typeface="Franklin Gothic Book"/>
                <a:cs typeface="Franklin Gothic Book"/>
              </a:rPr>
              <a:t> </a:t>
            </a:r>
            <a:r>
              <a:rPr sz="2000" spc="-20">
                <a:latin typeface="Franklin Gothic Book"/>
                <a:cs typeface="Franklin Gothic Book"/>
              </a:rPr>
              <a:t>age.</a:t>
            </a:r>
            <a:endParaRPr sz="2000">
              <a:latin typeface="Franklin Gothic Book"/>
              <a:cs typeface="Franklin Gothic Book"/>
            </a:endParaRPr>
          </a:p>
          <a:p>
            <a:pPr marL="241300" marR="57150" indent="-228600">
              <a:lnSpc>
                <a:spcPts val="2160"/>
              </a:lnSpc>
              <a:spcBef>
                <a:spcPts val="1030"/>
              </a:spcBef>
              <a:buFont typeface="Arial"/>
              <a:buChar char="•"/>
              <a:tabLst>
                <a:tab pos="241300" algn="l"/>
              </a:tabLst>
            </a:pPr>
            <a:r>
              <a:rPr sz="2000">
                <a:latin typeface="Franklin Gothic Book"/>
                <a:cs typeface="Franklin Gothic Book"/>
              </a:rPr>
              <a:t>State</a:t>
            </a:r>
            <a:r>
              <a:rPr sz="2000" spc="-50">
                <a:latin typeface="Franklin Gothic Book"/>
                <a:cs typeface="Franklin Gothic Book"/>
              </a:rPr>
              <a:t> </a:t>
            </a:r>
            <a:r>
              <a:rPr sz="2000" spc="-10">
                <a:latin typeface="Franklin Gothic Book"/>
                <a:cs typeface="Franklin Gothic Book"/>
              </a:rPr>
              <a:t>employees</a:t>
            </a:r>
            <a:r>
              <a:rPr sz="2000" spc="-80">
                <a:latin typeface="Franklin Gothic Book"/>
                <a:cs typeface="Franklin Gothic Book"/>
              </a:rPr>
              <a:t> </a:t>
            </a:r>
            <a:r>
              <a:rPr sz="2000">
                <a:latin typeface="Franklin Gothic Book"/>
                <a:cs typeface="Franklin Gothic Book"/>
              </a:rPr>
              <a:t>actively</a:t>
            </a:r>
            <a:r>
              <a:rPr sz="2000" spc="-50">
                <a:latin typeface="Franklin Gothic Book"/>
                <a:cs typeface="Franklin Gothic Book"/>
              </a:rPr>
              <a:t> </a:t>
            </a:r>
            <a:r>
              <a:rPr sz="2000">
                <a:latin typeface="Franklin Gothic Book"/>
                <a:cs typeface="Franklin Gothic Book"/>
              </a:rPr>
              <a:t>at</a:t>
            </a:r>
            <a:r>
              <a:rPr sz="2000" spc="-55">
                <a:latin typeface="Franklin Gothic Book"/>
                <a:cs typeface="Franklin Gothic Book"/>
              </a:rPr>
              <a:t> </a:t>
            </a:r>
            <a:r>
              <a:rPr sz="2000">
                <a:latin typeface="Franklin Gothic Book"/>
                <a:cs typeface="Franklin Gothic Book"/>
              </a:rPr>
              <a:t>work</a:t>
            </a:r>
            <a:r>
              <a:rPr sz="2000" spc="-45">
                <a:latin typeface="Franklin Gothic Book"/>
                <a:cs typeface="Franklin Gothic Book"/>
              </a:rPr>
              <a:t> </a:t>
            </a:r>
            <a:r>
              <a:rPr sz="2000">
                <a:latin typeface="Franklin Gothic Book"/>
                <a:cs typeface="Franklin Gothic Book"/>
              </a:rPr>
              <a:t>may</a:t>
            </a:r>
            <a:r>
              <a:rPr sz="2000" spc="-60">
                <a:latin typeface="Franklin Gothic Book"/>
                <a:cs typeface="Franklin Gothic Book"/>
              </a:rPr>
              <a:t> </a:t>
            </a:r>
            <a:r>
              <a:rPr sz="2000" spc="-10">
                <a:latin typeface="Franklin Gothic Book"/>
                <a:cs typeface="Franklin Gothic Book"/>
              </a:rPr>
              <a:t>apply </a:t>
            </a:r>
            <a:r>
              <a:rPr sz="2000">
                <a:latin typeface="Franklin Gothic Book"/>
                <a:cs typeface="Franklin Gothic Book"/>
              </a:rPr>
              <a:t>for</a:t>
            </a:r>
            <a:r>
              <a:rPr sz="2000" spc="-40">
                <a:latin typeface="Franklin Gothic Book"/>
                <a:cs typeface="Franklin Gothic Book"/>
              </a:rPr>
              <a:t> </a:t>
            </a:r>
            <a:r>
              <a:rPr sz="2000">
                <a:latin typeface="Franklin Gothic Book"/>
                <a:cs typeface="Franklin Gothic Book"/>
              </a:rPr>
              <a:t>the</a:t>
            </a:r>
            <a:r>
              <a:rPr sz="2000" spc="-35">
                <a:latin typeface="Franklin Gothic Book"/>
                <a:cs typeface="Franklin Gothic Book"/>
              </a:rPr>
              <a:t> </a:t>
            </a:r>
            <a:r>
              <a:rPr sz="2000">
                <a:latin typeface="Franklin Gothic Book"/>
                <a:cs typeface="Franklin Gothic Book"/>
              </a:rPr>
              <a:t>first</a:t>
            </a:r>
            <a:r>
              <a:rPr sz="2000" spc="-30">
                <a:latin typeface="Franklin Gothic Book"/>
                <a:cs typeface="Franklin Gothic Book"/>
              </a:rPr>
              <a:t> </a:t>
            </a:r>
            <a:r>
              <a:rPr sz="2000">
                <a:latin typeface="Franklin Gothic Book"/>
                <a:cs typeface="Franklin Gothic Book"/>
              </a:rPr>
              <a:t>time</a:t>
            </a:r>
            <a:r>
              <a:rPr sz="2000" spc="-40">
                <a:latin typeface="Franklin Gothic Book"/>
                <a:cs typeface="Franklin Gothic Book"/>
              </a:rPr>
              <a:t> </a:t>
            </a:r>
            <a:r>
              <a:rPr sz="2000">
                <a:latin typeface="Franklin Gothic Book"/>
                <a:cs typeface="Franklin Gothic Book"/>
              </a:rPr>
              <a:t>or</a:t>
            </a:r>
            <a:r>
              <a:rPr sz="2000" spc="-35">
                <a:latin typeface="Franklin Gothic Book"/>
                <a:cs typeface="Franklin Gothic Book"/>
              </a:rPr>
              <a:t> </a:t>
            </a:r>
            <a:r>
              <a:rPr sz="2000">
                <a:latin typeface="Franklin Gothic Book"/>
                <a:cs typeface="Franklin Gothic Book"/>
              </a:rPr>
              <a:t>apply</a:t>
            </a:r>
            <a:r>
              <a:rPr sz="2000" spc="-30">
                <a:latin typeface="Franklin Gothic Book"/>
                <a:cs typeface="Franklin Gothic Book"/>
              </a:rPr>
              <a:t> </a:t>
            </a:r>
            <a:r>
              <a:rPr sz="2000">
                <a:latin typeface="Franklin Gothic Book"/>
                <a:cs typeface="Franklin Gothic Book"/>
              </a:rPr>
              <a:t>to</a:t>
            </a:r>
            <a:r>
              <a:rPr sz="2000" spc="-35">
                <a:latin typeface="Franklin Gothic Book"/>
                <a:cs typeface="Franklin Gothic Book"/>
              </a:rPr>
              <a:t> </a:t>
            </a:r>
            <a:r>
              <a:rPr sz="2000">
                <a:latin typeface="Franklin Gothic Book"/>
                <a:cs typeface="Franklin Gothic Book"/>
              </a:rPr>
              <a:t>increase</a:t>
            </a:r>
            <a:r>
              <a:rPr sz="2000" spc="-10">
                <a:latin typeface="Franklin Gothic Book"/>
                <a:cs typeface="Franklin Gothic Book"/>
              </a:rPr>
              <a:t> their </a:t>
            </a:r>
            <a:r>
              <a:rPr sz="2000">
                <a:latin typeface="Franklin Gothic Book"/>
                <a:cs typeface="Franklin Gothic Book"/>
              </a:rPr>
              <a:t>coverage</a:t>
            </a:r>
            <a:r>
              <a:rPr sz="2000" spc="-45">
                <a:latin typeface="Franklin Gothic Book"/>
                <a:cs typeface="Franklin Gothic Book"/>
              </a:rPr>
              <a:t> </a:t>
            </a:r>
            <a:r>
              <a:rPr sz="2000">
                <a:latin typeface="Franklin Gothic Book"/>
                <a:cs typeface="Franklin Gothic Book"/>
              </a:rPr>
              <a:t>at</a:t>
            </a:r>
            <a:r>
              <a:rPr sz="2000" spc="-45">
                <a:latin typeface="Franklin Gothic Book"/>
                <a:cs typeface="Franklin Gothic Book"/>
              </a:rPr>
              <a:t> </a:t>
            </a:r>
            <a:r>
              <a:rPr sz="2000">
                <a:latin typeface="Franklin Gothic Book"/>
                <a:cs typeface="Franklin Gothic Book"/>
              </a:rPr>
              <a:t>any</a:t>
            </a:r>
            <a:r>
              <a:rPr sz="2000" spc="-55">
                <a:latin typeface="Franklin Gothic Book"/>
                <a:cs typeface="Franklin Gothic Book"/>
              </a:rPr>
              <a:t> </a:t>
            </a:r>
            <a:r>
              <a:rPr sz="2000">
                <a:latin typeface="Franklin Gothic Book"/>
                <a:cs typeface="Franklin Gothic Book"/>
              </a:rPr>
              <a:t>time</a:t>
            </a:r>
            <a:r>
              <a:rPr sz="2000" spc="-55">
                <a:latin typeface="Franklin Gothic Book"/>
                <a:cs typeface="Franklin Gothic Book"/>
              </a:rPr>
              <a:t> </a:t>
            </a:r>
            <a:r>
              <a:rPr sz="2000">
                <a:latin typeface="Franklin Gothic Book"/>
                <a:cs typeface="Franklin Gothic Book"/>
              </a:rPr>
              <a:t>during</a:t>
            </a:r>
            <a:r>
              <a:rPr sz="2000" spc="-35">
                <a:latin typeface="Franklin Gothic Book"/>
                <a:cs typeface="Franklin Gothic Book"/>
              </a:rPr>
              <a:t> </a:t>
            </a:r>
            <a:r>
              <a:rPr sz="2000">
                <a:latin typeface="Franklin Gothic Book"/>
                <a:cs typeface="Franklin Gothic Book"/>
              </a:rPr>
              <a:t>the</a:t>
            </a:r>
            <a:r>
              <a:rPr sz="2000" spc="-50">
                <a:latin typeface="Franklin Gothic Book"/>
                <a:cs typeface="Franklin Gothic Book"/>
              </a:rPr>
              <a:t> </a:t>
            </a:r>
            <a:r>
              <a:rPr sz="2000" spc="-10">
                <a:latin typeface="Franklin Gothic Book"/>
                <a:cs typeface="Franklin Gothic Book"/>
              </a:rPr>
              <a:t>year.</a:t>
            </a:r>
            <a:endParaRPr sz="2000">
              <a:latin typeface="Franklin Gothic Book"/>
              <a:cs typeface="Franklin Gothic Book"/>
            </a:endParaRPr>
          </a:p>
          <a:p>
            <a:pPr marL="240665" indent="-227965">
              <a:lnSpc>
                <a:spcPts val="2280"/>
              </a:lnSpc>
              <a:spcBef>
                <a:spcPts val="735"/>
              </a:spcBef>
              <a:buFont typeface="Arial"/>
              <a:buChar char="•"/>
              <a:tabLst>
                <a:tab pos="240665" algn="l"/>
              </a:tabLst>
            </a:pPr>
            <a:r>
              <a:rPr sz="2000">
                <a:latin typeface="Franklin Gothic Book"/>
                <a:cs typeface="Franklin Gothic Book"/>
              </a:rPr>
              <a:t>If</a:t>
            </a:r>
            <a:r>
              <a:rPr sz="2000" spc="-35">
                <a:latin typeface="Franklin Gothic Book"/>
                <a:cs typeface="Franklin Gothic Book"/>
              </a:rPr>
              <a:t> </a:t>
            </a:r>
            <a:r>
              <a:rPr sz="2000">
                <a:latin typeface="Franklin Gothic Book"/>
                <a:cs typeface="Franklin Gothic Book"/>
              </a:rPr>
              <a:t>you</a:t>
            </a:r>
            <a:r>
              <a:rPr sz="2000" spc="-30">
                <a:latin typeface="Franklin Gothic Book"/>
                <a:cs typeface="Franklin Gothic Book"/>
              </a:rPr>
              <a:t> </a:t>
            </a:r>
            <a:r>
              <a:rPr sz="2000">
                <a:latin typeface="Franklin Gothic Book"/>
                <a:cs typeface="Franklin Gothic Book"/>
              </a:rPr>
              <a:t>are</a:t>
            </a:r>
            <a:r>
              <a:rPr sz="2000" spc="-40">
                <a:latin typeface="Franklin Gothic Book"/>
                <a:cs typeface="Franklin Gothic Book"/>
              </a:rPr>
              <a:t> </a:t>
            </a:r>
            <a:r>
              <a:rPr sz="2000">
                <a:latin typeface="Franklin Gothic Book"/>
                <a:cs typeface="Franklin Gothic Book"/>
              </a:rPr>
              <a:t>applying</a:t>
            </a:r>
            <a:r>
              <a:rPr sz="2000" spc="-10">
                <a:latin typeface="Franklin Gothic Book"/>
                <a:cs typeface="Franklin Gothic Book"/>
              </a:rPr>
              <a:t> </a:t>
            </a:r>
            <a:r>
              <a:rPr sz="2000">
                <a:latin typeface="Franklin Gothic Book"/>
                <a:cs typeface="Franklin Gothic Book"/>
              </a:rPr>
              <a:t>for</a:t>
            </a:r>
            <a:r>
              <a:rPr sz="2000" spc="-35">
                <a:latin typeface="Franklin Gothic Book"/>
                <a:cs typeface="Franklin Gothic Book"/>
              </a:rPr>
              <a:t> </a:t>
            </a:r>
            <a:r>
              <a:rPr sz="2000">
                <a:latin typeface="Franklin Gothic Book"/>
                <a:cs typeface="Franklin Gothic Book"/>
              </a:rPr>
              <a:t>the</a:t>
            </a:r>
            <a:r>
              <a:rPr sz="2000" spc="-35">
                <a:latin typeface="Franklin Gothic Book"/>
                <a:cs typeface="Franklin Gothic Book"/>
              </a:rPr>
              <a:t> </a:t>
            </a:r>
            <a:r>
              <a:rPr sz="2000">
                <a:latin typeface="Franklin Gothic Book"/>
                <a:cs typeface="Franklin Gothic Book"/>
              </a:rPr>
              <a:t>first</a:t>
            </a:r>
            <a:r>
              <a:rPr sz="2000" spc="-25">
                <a:latin typeface="Franklin Gothic Book"/>
                <a:cs typeface="Franklin Gothic Book"/>
              </a:rPr>
              <a:t> </a:t>
            </a:r>
            <a:r>
              <a:rPr sz="2000">
                <a:latin typeface="Franklin Gothic Book"/>
                <a:cs typeface="Franklin Gothic Book"/>
              </a:rPr>
              <a:t>time,</a:t>
            </a:r>
            <a:r>
              <a:rPr sz="2000" spc="-40">
                <a:latin typeface="Franklin Gothic Book"/>
                <a:cs typeface="Franklin Gothic Book"/>
              </a:rPr>
              <a:t> </a:t>
            </a:r>
            <a:r>
              <a:rPr sz="2000">
                <a:latin typeface="Franklin Gothic Book"/>
                <a:cs typeface="Franklin Gothic Book"/>
              </a:rPr>
              <a:t>you</a:t>
            </a:r>
            <a:r>
              <a:rPr sz="2000" spc="-40">
                <a:latin typeface="Franklin Gothic Book"/>
                <a:cs typeface="Franklin Gothic Book"/>
              </a:rPr>
              <a:t> </a:t>
            </a:r>
            <a:r>
              <a:rPr sz="2000" spc="-20">
                <a:latin typeface="Franklin Gothic Book"/>
                <a:cs typeface="Franklin Gothic Book"/>
              </a:rPr>
              <a:t>will</a:t>
            </a:r>
            <a:endParaRPr sz="2000">
              <a:latin typeface="Franklin Gothic Book"/>
              <a:cs typeface="Franklin Gothic Book"/>
            </a:endParaRPr>
          </a:p>
          <a:p>
            <a:pPr marL="241300">
              <a:lnSpc>
                <a:spcPts val="2160"/>
              </a:lnSpc>
            </a:pPr>
            <a:r>
              <a:rPr sz="2000">
                <a:latin typeface="Franklin Gothic Book"/>
                <a:cs typeface="Franklin Gothic Book"/>
              </a:rPr>
              <a:t>receive</a:t>
            </a:r>
            <a:r>
              <a:rPr sz="2000" spc="-60">
                <a:latin typeface="Franklin Gothic Book"/>
                <a:cs typeface="Franklin Gothic Book"/>
              </a:rPr>
              <a:t> </a:t>
            </a:r>
            <a:r>
              <a:rPr sz="2000">
                <a:latin typeface="Franklin Gothic Book"/>
                <a:cs typeface="Franklin Gothic Book"/>
              </a:rPr>
              <a:t>instructions</a:t>
            </a:r>
            <a:r>
              <a:rPr sz="2000" spc="-40">
                <a:latin typeface="Franklin Gothic Book"/>
                <a:cs typeface="Franklin Gothic Book"/>
              </a:rPr>
              <a:t> </a:t>
            </a:r>
            <a:r>
              <a:rPr sz="2000">
                <a:latin typeface="Franklin Gothic Book"/>
                <a:cs typeface="Franklin Gothic Book"/>
              </a:rPr>
              <a:t>for</a:t>
            </a:r>
            <a:r>
              <a:rPr sz="2000" spc="-45">
                <a:latin typeface="Franklin Gothic Book"/>
                <a:cs typeface="Franklin Gothic Book"/>
              </a:rPr>
              <a:t> </a:t>
            </a:r>
            <a:r>
              <a:rPr sz="2000">
                <a:latin typeface="Franklin Gothic Book"/>
                <a:cs typeface="Franklin Gothic Book"/>
              </a:rPr>
              <a:t>completing</a:t>
            </a:r>
            <a:r>
              <a:rPr sz="2000" spc="-70">
                <a:latin typeface="Franklin Gothic Book"/>
                <a:cs typeface="Franklin Gothic Book"/>
              </a:rPr>
              <a:t> </a:t>
            </a:r>
            <a:r>
              <a:rPr sz="2000" spc="-50">
                <a:latin typeface="Franklin Gothic Book"/>
                <a:cs typeface="Franklin Gothic Book"/>
              </a:rPr>
              <a:t>a</a:t>
            </a:r>
            <a:endParaRPr sz="2000">
              <a:latin typeface="Franklin Gothic Book"/>
              <a:cs typeface="Franklin Gothic Book"/>
            </a:endParaRPr>
          </a:p>
          <a:p>
            <a:pPr marL="241300" marR="5080">
              <a:lnSpc>
                <a:spcPts val="2160"/>
              </a:lnSpc>
              <a:spcBef>
                <a:spcPts val="155"/>
              </a:spcBef>
            </a:pPr>
            <a:r>
              <a:rPr sz="2000">
                <a:latin typeface="Franklin Gothic Book"/>
                <a:cs typeface="Franklin Gothic Book"/>
              </a:rPr>
              <a:t>medical</a:t>
            </a:r>
            <a:r>
              <a:rPr sz="2000" spc="-60">
                <a:latin typeface="Franklin Gothic Book"/>
                <a:cs typeface="Franklin Gothic Book"/>
              </a:rPr>
              <a:t> </a:t>
            </a:r>
            <a:r>
              <a:rPr sz="2000">
                <a:latin typeface="Franklin Gothic Book"/>
                <a:cs typeface="Franklin Gothic Book"/>
              </a:rPr>
              <a:t>insurability</a:t>
            </a:r>
            <a:r>
              <a:rPr sz="2000" spc="-30">
                <a:latin typeface="Franklin Gothic Book"/>
                <a:cs typeface="Franklin Gothic Book"/>
              </a:rPr>
              <a:t> </a:t>
            </a:r>
            <a:r>
              <a:rPr sz="2000">
                <a:latin typeface="Franklin Gothic Book"/>
                <a:cs typeface="Franklin Gothic Book"/>
              </a:rPr>
              <a:t>form</a:t>
            </a:r>
            <a:r>
              <a:rPr sz="2000" spc="-60">
                <a:latin typeface="Franklin Gothic Book"/>
                <a:cs typeface="Franklin Gothic Book"/>
              </a:rPr>
              <a:t> </a:t>
            </a:r>
            <a:r>
              <a:rPr sz="2000">
                <a:latin typeface="Franklin Gothic Book"/>
                <a:cs typeface="Franklin Gothic Book"/>
              </a:rPr>
              <a:t>for</a:t>
            </a:r>
            <a:r>
              <a:rPr sz="2000" spc="-50">
                <a:latin typeface="Franklin Gothic Book"/>
                <a:cs typeface="Franklin Gothic Book"/>
              </a:rPr>
              <a:t> </a:t>
            </a:r>
            <a:r>
              <a:rPr sz="2000" spc="-10">
                <a:latin typeface="Franklin Gothic Book"/>
                <a:cs typeface="Franklin Gothic Book"/>
              </a:rPr>
              <a:t>MetLife’s </a:t>
            </a:r>
            <a:r>
              <a:rPr sz="2000">
                <a:latin typeface="Franklin Gothic Book"/>
                <a:cs typeface="Franklin Gothic Book"/>
              </a:rPr>
              <a:t>review</a:t>
            </a:r>
            <a:r>
              <a:rPr sz="2000" spc="-45">
                <a:latin typeface="Franklin Gothic Book"/>
                <a:cs typeface="Franklin Gothic Book"/>
              </a:rPr>
              <a:t> </a:t>
            </a:r>
            <a:r>
              <a:rPr sz="2000">
                <a:latin typeface="Franklin Gothic Book"/>
                <a:cs typeface="Franklin Gothic Book"/>
              </a:rPr>
              <a:t>and</a:t>
            </a:r>
            <a:r>
              <a:rPr sz="2000" spc="-40">
                <a:latin typeface="Franklin Gothic Book"/>
                <a:cs typeface="Franklin Gothic Book"/>
              </a:rPr>
              <a:t> </a:t>
            </a:r>
            <a:r>
              <a:rPr sz="2000" spc="-10">
                <a:latin typeface="Franklin Gothic Book"/>
                <a:cs typeface="Franklin Gothic Book"/>
              </a:rPr>
              <a:t>approval.</a:t>
            </a:r>
            <a:r>
              <a:rPr sz="2000" spc="-15">
                <a:latin typeface="Franklin Gothic Book"/>
                <a:cs typeface="Franklin Gothic Book"/>
              </a:rPr>
              <a:t> </a:t>
            </a:r>
            <a:r>
              <a:rPr sz="2000">
                <a:latin typeface="Franklin Gothic Book"/>
                <a:cs typeface="Franklin Gothic Book"/>
              </a:rPr>
              <a:t>The</a:t>
            </a:r>
            <a:r>
              <a:rPr sz="2000" spc="-45">
                <a:latin typeface="Franklin Gothic Book"/>
                <a:cs typeface="Franklin Gothic Book"/>
              </a:rPr>
              <a:t> </a:t>
            </a:r>
            <a:r>
              <a:rPr sz="2000">
                <a:latin typeface="Franklin Gothic Book"/>
                <a:cs typeface="Franklin Gothic Book"/>
              </a:rPr>
              <a:t>GIC</a:t>
            </a:r>
            <a:r>
              <a:rPr sz="2000" spc="-35">
                <a:latin typeface="Franklin Gothic Book"/>
                <a:cs typeface="Franklin Gothic Book"/>
              </a:rPr>
              <a:t> </a:t>
            </a:r>
            <a:r>
              <a:rPr sz="2000">
                <a:latin typeface="Franklin Gothic Book"/>
                <a:cs typeface="Franklin Gothic Book"/>
              </a:rPr>
              <a:t>will</a:t>
            </a:r>
            <a:r>
              <a:rPr sz="2000" spc="-25">
                <a:latin typeface="Franklin Gothic Book"/>
                <a:cs typeface="Franklin Gothic Book"/>
              </a:rPr>
              <a:t> </a:t>
            </a:r>
            <a:r>
              <a:rPr sz="2000" spc="-10">
                <a:latin typeface="Franklin Gothic Book"/>
                <a:cs typeface="Franklin Gothic Book"/>
              </a:rPr>
              <a:t>determine </a:t>
            </a:r>
            <a:r>
              <a:rPr sz="2000">
                <a:latin typeface="Franklin Gothic Book"/>
                <a:cs typeface="Franklin Gothic Book"/>
              </a:rPr>
              <a:t>the</a:t>
            </a:r>
            <a:r>
              <a:rPr sz="2000" spc="-60">
                <a:latin typeface="Franklin Gothic Book"/>
                <a:cs typeface="Franklin Gothic Book"/>
              </a:rPr>
              <a:t> </a:t>
            </a:r>
            <a:r>
              <a:rPr sz="2000">
                <a:latin typeface="Franklin Gothic Book"/>
                <a:cs typeface="Franklin Gothic Book"/>
              </a:rPr>
              <a:t>effective</a:t>
            </a:r>
            <a:r>
              <a:rPr sz="2000" spc="-55">
                <a:latin typeface="Franklin Gothic Book"/>
                <a:cs typeface="Franklin Gothic Book"/>
              </a:rPr>
              <a:t> </a:t>
            </a:r>
            <a:r>
              <a:rPr sz="2000">
                <a:latin typeface="Franklin Gothic Book"/>
                <a:cs typeface="Franklin Gothic Book"/>
              </a:rPr>
              <a:t>date</a:t>
            </a:r>
            <a:r>
              <a:rPr sz="2000" spc="-50">
                <a:latin typeface="Franklin Gothic Book"/>
                <a:cs typeface="Franklin Gothic Book"/>
              </a:rPr>
              <a:t> </a:t>
            </a:r>
            <a:r>
              <a:rPr sz="2000">
                <a:latin typeface="Franklin Gothic Book"/>
                <a:cs typeface="Franklin Gothic Book"/>
              </a:rPr>
              <a:t>if</a:t>
            </a:r>
            <a:r>
              <a:rPr sz="2000" spc="-50">
                <a:latin typeface="Franklin Gothic Book"/>
                <a:cs typeface="Franklin Gothic Book"/>
              </a:rPr>
              <a:t> </a:t>
            </a:r>
            <a:r>
              <a:rPr sz="2000">
                <a:latin typeface="Franklin Gothic Book"/>
                <a:cs typeface="Franklin Gothic Book"/>
              </a:rPr>
              <a:t>MetLife</a:t>
            </a:r>
            <a:r>
              <a:rPr sz="2000" spc="-55">
                <a:latin typeface="Franklin Gothic Book"/>
                <a:cs typeface="Franklin Gothic Book"/>
              </a:rPr>
              <a:t> </a:t>
            </a:r>
            <a:r>
              <a:rPr sz="2000" spc="-10">
                <a:latin typeface="Franklin Gothic Book"/>
                <a:cs typeface="Franklin Gothic Book"/>
              </a:rPr>
              <a:t>approves</a:t>
            </a:r>
            <a:r>
              <a:rPr sz="2000" spc="-65">
                <a:latin typeface="Franklin Gothic Book"/>
                <a:cs typeface="Franklin Gothic Book"/>
              </a:rPr>
              <a:t> </a:t>
            </a:r>
            <a:r>
              <a:rPr sz="2000" spc="-20">
                <a:latin typeface="Franklin Gothic Book"/>
                <a:cs typeface="Franklin Gothic Book"/>
              </a:rPr>
              <a:t>your </a:t>
            </a:r>
            <a:r>
              <a:rPr sz="2000" spc="-10">
                <a:latin typeface="Franklin Gothic Book"/>
                <a:cs typeface="Franklin Gothic Book"/>
              </a:rPr>
              <a:t>application.</a:t>
            </a:r>
            <a:endParaRPr sz="2000">
              <a:latin typeface="Franklin Gothic Book"/>
              <a:cs typeface="Franklin Gothic Book"/>
            </a:endParaRPr>
          </a:p>
        </p:txBody>
      </p:sp>
      <p:pic>
        <p:nvPicPr>
          <p:cNvPr id="4" name="object 4" descr="Paper cut out of people under an umbrella"/>
          <p:cNvPicPr/>
          <p:nvPr/>
        </p:nvPicPr>
        <p:blipFill>
          <a:blip r:embed="rId2" cstate="print"/>
          <a:stretch>
            <a:fillRect/>
          </a:stretch>
        </p:blipFill>
        <p:spPr>
          <a:xfrm>
            <a:off x="6209029" y="1474088"/>
            <a:ext cx="5181600" cy="39824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Long</a:t>
            </a:r>
            <a:r>
              <a:rPr spc="-95"/>
              <a:t> </a:t>
            </a:r>
            <a:r>
              <a:t>Term</a:t>
            </a:r>
            <a:r>
              <a:rPr spc="-85"/>
              <a:t> </a:t>
            </a:r>
            <a:r>
              <a:rPr spc="-10"/>
              <a:t>Disability</a:t>
            </a:r>
          </a:p>
        </p:txBody>
      </p:sp>
      <p:sp>
        <p:nvSpPr>
          <p:cNvPr id="3" name="object 3"/>
          <p:cNvSpPr txBox="1"/>
          <p:nvPr/>
        </p:nvSpPr>
        <p:spPr>
          <a:xfrm>
            <a:off x="576173" y="1853310"/>
            <a:ext cx="4966335" cy="3481070"/>
          </a:xfrm>
          <a:prstGeom prst="rect">
            <a:avLst/>
          </a:prstGeom>
        </p:spPr>
        <p:txBody>
          <a:bodyPr vert="horz" wrap="square" lIns="0" tIns="48895" rIns="0" bIns="0" rtlCol="0">
            <a:spAutoFit/>
          </a:bodyPr>
          <a:lstStyle/>
          <a:p>
            <a:pPr marL="239395" marR="5080" indent="-227329">
              <a:lnSpc>
                <a:spcPct val="90000"/>
              </a:lnSpc>
              <a:spcBef>
                <a:spcPts val="385"/>
              </a:spcBef>
              <a:buFont typeface="Arial"/>
              <a:buChar char="•"/>
              <a:tabLst>
                <a:tab pos="240665" algn="l"/>
              </a:tabLst>
            </a:pPr>
            <a:r>
              <a:rPr sz="2400">
                <a:latin typeface="Franklin Gothic Book"/>
                <a:cs typeface="Franklin Gothic Book"/>
              </a:rPr>
              <a:t>An</a:t>
            </a:r>
            <a:r>
              <a:rPr sz="2400" spc="-10">
                <a:latin typeface="Franklin Gothic Book"/>
                <a:cs typeface="Franklin Gothic Book"/>
              </a:rPr>
              <a:t> </a:t>
            </a:r>
            <a:r>
              <a:rPr sz="2400">
                <a:latin typeface="Franklin Gothic Book"/>
                <a:cs typeface="Franklin Gothic Book"/>
              </a:rPr>
              <a:t>income</a:t>
            </a:r>
            <a:r>
              <a:rPr sz="2400" spc="-30">
                <a:latin typeface="Franklin Gothic Book"/>
                <a:cs typeface="Franklin Gothic Book"/>
              </a:rPr>
              <a:t> </a:t>
            </a:r>
            <a:r>
              <a:rPr sz="2400">
                <a:latin typeface="Franklin Gothic Book"/>
                <a:cs typeface="Franklin Gothic Book"/>
              </a:rPr>
              <a:t>replacement</a:t>
            </a:r>
            <a:r>
              <a:rPr sz="2400" spc="-10">
                <a:latin typeface="Franklin Gothic Book"/>
                <a:cs typeface="Franklin Gothic Book"/>
              </a:rPr>
              <a:t> program 	</a:t>
            </a:r>
            <a:r>
              <a:rPr sz="2400">
                <a:latin typeface="Franklin Gothic Book"/>
                <a:cs typeface="Franklin Gothic Book"/>
              </a:rPr>
              <a:t>that</a:t>
            </a:r>
            <a:r>
              <a:rPr sz="2400" spc="-70">
                <a:latin typeface="Franklin Gothic Book"/>
                <a:cs typeface="Franklin Gothic Book"/>
              </a:rPr>
              <a:t> </a:t>
            </a:r>
            <a:r>
              <a:rPr sz="2400">
                <a:latin typeface="Franklin Gothic Book"/>
                <a:cs typeface="Franklin Gothic Book"/>
              </a:rPr>
              <a:t>financially</a:t>
            </a:r>
            <a:r>
              <a:rPr sz="2400" spc="-45">
                <a:latin typeface="Franklin Gothic Book"/>
                <a:cs typeface="Franklin Gothic Book"/>
              </a:rPr>
              <a:t> </a:t>
            </a:r>
            <a:r>
              <a:rPr sz="2400">
                <a:latin typeface="Franklin Gothic Book"/>
                <a:cs typeface="Franklin Gothic Book"/>
              </a:rPr>
              <a:t>protects</a:t>
            </a:r>
            <a:r>
              <a:rPr sz="2400" spc="-75">
                <a:latin typeface="Franklin Gothic Book"/>
                <a:cs typeface="Franklin Gothic Book"/>
              </a:rPr>
              <a:t> </a:t>
            </a:r>
            <a:r>
              <a:rPr sz="2400">
                <a:latin typeface="Franklin Gothic Book"/>
                <a:cs typeface="Franklin Gothic Book"/>
              </a:rPr>
              <a:t>you</a:t>
            </a:r>
            <a:r>
              <a:rPr sz="2400" spc="-65">
                <a:latin typeface="Franklin Gothic Book"/>
                <a:cs typeface="Franklin Gothic Book"/>
              </a:rPr>
              <a:t> </a:t>
            </a:r>
            <a:r>
              <a:rPr sz="2400">
                <a:latin typeface="Franklin Gothic Book"/>
                <a:cs typeface="Franklin Gothic Book"/>
              </a:rPr>
              <a:t>and</a:t>
            </a:r>
            <a:r>
              <a:rPr sz="2400" spc="-65">
                <a:latin typeface="Franklin Gothic Book"/>
                <a:cs typeface="Franklin Gothic Book"/>
              </a:rPr>
              <a:t> </a:t>
            </a:r>
            <a:r>
              <a:rPr sz="2400" spc="-20">
                <a:latin typeface="Franklin Gothic Book"/>
                <a:cs typeface="Franklin Gothic Book"/>
              </a:rPr>
              <a:t>your 	</a:t>
            </a:r>
            <a:r>
              <a:rPr sz="2400">
                <a:latin typeface="Franklin Gothic Book"/>
                <a:cs typeface="Franklin Gothic Book"/>
              </a:rPr>
              <a:t>family</a:t>
            </a:r>
            <a:r>
              <a:rPr sz="2400" spc="-70">
                <a:latin typeface="Franklin Gothic Book"/>
                <a:cs typeface="Franklin Gothic Book"/>
              </a:rPr>
              <a:t> </a:t>
            </a:r>
            <a:r>
              <a:rPr sz="2400">
                <a:latin typeface="Franklin Gothic Book"/>
                <a:cs typeface="Franklin Gothic Book"/>
              </a:rPr>
              <a:t>in</a:t>
            </a:r>
            <a:r>
              <a:rPr sz="2400" spc="-60">
                <a:latin typeface="Franklin Gothic Book"/>
                <a:cs typeface="Franklin Gothic Book"/>
              </a:rPr>
              <a:t> </a:t>
            </a:r>
            <a:r>
              <a:rPr sz="2400">
                <a:latin typeface="Franklin Gothic Book"/>
                <a:cs typeface="Franklin Gothic Book"/>
              </a:rPr>
              <a:t>the</a:t>
            </a:r>
            <a:r>
              <a:rPr sz="2400" spc="-60">
                <a:latin typeface="Franklin Gothic Book"/>
                <a:cs typeface="Franklin Gothic Book"/>
              </a:rPr>
              <a:t> </a:t>
            </a:r>
            <a:r>
              <a:rPr sz="2400">
                <a:latin typeface="Franklin Gothic Book"/>
                <a:cs typeface="Franklin Gothic Book"/>
              </a:rPr>
              <a:t>event</a:t>
            </a:r>
            <a:r>
              <a:rPr sz="2400" spc="-65">
                <a:latin typeface="Franklin Gothic Book"/>
                <a:cs typeface="Franklin Gothic Book"/>
              </a:rPr>
              <a:t> </a:t>
            </a:r>
            <a:r>
              <a:rPr sz="2400">
                <a:latin typeface="Franklin Gothic Book"/>
                <a:cs typeface="Franklin Gothic Book"/>
              </a:rPr>
              <a:t>you</a:t>
            </a:r>
            <a:r>
              <a:rPr sz="2400" spc="-65">
                <a:latin typeface="Franklin Gothic Book"/>
                <a:cs typeface="Franklin Gothic Book"/>
              </a:rPr>
              <a:t> </a:t>
            </a:r>
            <a:r>
              <a:rPr sz="2400" spc="-10">
                <a:latin typeface="Franklin Gothic Book"/>
                <a:cs typeface="Franklin Gothic Book"/>
              </a:rPr>
              <a:t>become 	</a:t>
            </a:r>
            <a:r>
              <a:rPr sz="2400">
                <a:latin typeface="Franklin Gothic Book"/>
                <a:cs typeface="Franklin Gothic Book"/>
              </a:rPr>
              <a:t>disabled</a:t>
            </a:r>
            <a:r>
              <a:rPr sz="2400" spc="-35">
                <a:latin typeface="Franklin Gothic Book"/>
                <a:cs typeface="Franklin Gothic Book"/>
              </a:rPr>
              <a:t> </a:t>
            </a:r>
            <a:r>
              <a:rPr sz="2400">
                <a:latin typeface="Franklin Gothic Book"/>
                <a:cs typeface="Franklin Gothic Book"/>
              </a:rPr>
              <a:t>and</a:t>
            </a:r>
            <a:r>
              <a:rPr sz="2400" spc="-10">
                <a:latin typeface="Franklin Gothic Book"/>
                <a:cs typeface="Franklin Gothic Book"/>
              </a:rPr>
              <a:t> </a:t>
            </a:r>
            <a:r>
              <a:rPr sz="2400">
                <a:latin typeface="Franklin Gothic Book"/>
                <a:cs typeface="Franklin Gothic Book"/>
              </a:rPr>
              <a:t>are</a:t>
            </a:r>
            <a:r>
              <a:rPr sz="2400" spc="-25">
                <a:latin typeface="Franklin Gothic Book"/>
                <a:cs typeface="Franklin Gothic Book"/>
              </a:rPr>
              <a:t> </a:t>
            </a:r>
            <a:r>
              <a:rPr sz="2400">
                <a:latin typeface="Franklin Gothic Book"/>
                <a:cs typeface="Franklin Gothic Book"/>
              </a:rPr>
              <a:t>unable</a:t>
            </a:r>
            <a:r>
              <a:rPr sz="2400" spc="-15">
                <a:latin typeface="Franklin Gothic Book"/>
                <a:cs typeface="Franklin Gothic Book"/>
              </a:rPr>
              <a:t> </a:t>
            </a:r>
            <a:r>
              <a:rPr sz="2400">
                <a:latin typeface="Franklin Gothic Book"/>
                <a:cs typeface="Franklin Gothic Book"/>
              </a:rPr>
              <a:t>to</a:t>
            </a:r>
            <a:r>
              <a:rPr sz="2400" spc="-25">
                <a:latin typeface="Franklin Gothic Book"/>
                <a:cs typeface="Franklin Gothic Book"/>
              </a:rPr>
              <a:t> </a:t>
            </a:r>
            <a:r>
              <a:rPr sz="2400" spc="-10">
                <a:latin typeface="Franklin Gothic Book"/>
                <a:cs typeface="Franklin Gothic Book"/>
              </a:rPr>
              <a:t>perform 	</a:t>
            </a:r>
            <a:r>
              <a:rPr sz="2400">
                <a:latin typeface="Franklin Gothic Book"/>
                <a:cs typeface="Franklin Gothic Book"/>
              </a:rPr>
              <a:t>the</a:t>
            </a:r>
            <a:r>
              <a:rPr sz="2400" spc="-60">
                <a:latin typeface="Franklin Gothic Book"/>
                <a:cs typeface="Franklin Gothic Book"/>
              </a:rPr>
              <a:t> </a:t>
            </a:r>
            <a:r>
              <a:rPr sz="2400">
                <a:latin typeface="Franklin Gothic Book"/>
                <a:cs typeface="Franklin Gothic Book"/>
              </a:rPr>
              <a:t>material</a:t>
            </a:r>
            <a:r>
              <a:rPr sz="2400" spc="-95">
                <a:latin typeface="Franklin Gothic Book"/>
                <a:cs typeface="Franklin Gothic Book"/>
              </a:rPr>
              <a:t> </a:t>
            </a:r>
            <a:r>
              <a:rPr sz="2400">
                <a:latin typeface="Franklin Gothic Book"/>
                <a:cs typeface="Franklin Gothic Book"/>
              </a:rPr>
              <a:t>and</a:t>
            </a:r>
            <a:r>
              <a:rPr sz="2400" spc="-65">
                <a:latin typeface="Franklin Gothic Book"/>
                <a:cs typeface="Franklin Gothic Book"/>
              </a:rPr>
              <a:t> </a:t>
            </a:r>
            <a:r>
              <a:rPr sz="2400">
                <a:latin typeface="Franklin Gothic Book"/>
                <a:cs typeface="Franklin Gothic Book"/>
              </a:rPr>
              <a:t>substantial</a:t>
            </a:r>
            <a:r>
              <a:rPr sz="2400" spc="-60">
                <a:latin typeface="Franklin Gothic Book"/>
                <a:cs typeface="Franklin Gothic Book"/>
              </a:rPr>
              <a:t> </a:t>
            </a:r>
            <a:r>
              <a:rPr sz="2400" spc="-10">
                <a:latin typeface="Franklin Gothic Book"/>
                <a:cs typeface="Franklin Gothic Book"/>
              </a:rPr>
              <a:t>duties 	</a:t>
            </a:r>
            <a:r>
              <a:rPr sz="2400">
                <a:latin typeface="Franklin Gothic Book"/>
                <a:cs typeface="Franklin Gothic Book"/>
              </a:rPr>
              <a:t>of</a:t>
            </a:r>
            <a:r>
              <a:rPr sz="2400" spc="-30">
                <a:latin typeface="Franklin Gothic Book"/>
                <a:cs typeface="Franklin Gothic Book"/>
              </a:rPr>
              <a:t> </a:t>
            </a:r>
            <a:r>
              <a:rPr sz="2400">
                <a:latin typeface="Franklin Gothic Book"/>
                <a:cs typeface="Franklin Gothic Book"/>
              </a:rPr>
              <a:t>your</a:t>
            </a:r>
            <a:r>
              <a:rPr sz="2400" spc="-30">
                <a:latin typeface="Franklin Gothic Book"/>
                <a:cs typeface="Franklin Gothic Book"/>
              </a:rPr>
              <a:t> </a:t>
            </a:r>
            <a:r>
              <a:rPr sz="2400" spc="-20">
                <a:latin typeface="Franklin Gothic Book"/>
                <a:cs typeface="Franklin Gothic Book"/>
              </a:rPr>
              <a:t>job.</a:t>
            </a:r>
            <a:endParaRPr sz="2400">
              <a:latin typeface="Franklin Gothic Book"/>
              <a:cs typeface="Franklin Gothic Book"/>
            </a:endParaRPr>
          </a:p>
          <a:p>
            <a:pPr marL="239395" marR="74295" indent="-227329">
              <a:lnSpc>
                <a:spcPct val="90000"/>
              </a:lnSpc>
              <a:spcBef>
                <a:spcPts val="994"/>
              </a:spcBef>
              <a:buFont typeface="Arial"/>
              <a:buChar char="•"/>
              <a:tabLst>
                <a:tab pos="240665" algn="l"/>
              </a:tabLst>
            </a:pPr>
            <a:r>
              <a:rPr sz="2400">
                <a:latin typeface="Franklin Gothic Book"/>
                <a:cs typeface="Franklin Gothic Book"/>
              </a:rPr>
              <a:t>If</a:t>
            </a:r>
            <a:r>
              <a:rPr sz="2400" spc="-50">
                <a:latin typeface="Franklin Gothic Book"/>
                <a:cs typeface="Franklin Gothic Book"/>
              </a:rPr>
              <a:t> </a:t>
            </a:r>
            <a:r>
              <a:rPr sz="2400">
                <a:latin typeface="Franklin Gothic Book"/>
                <a:cs typeface="Franklin Gothic Book"/>
              </a:rPr>
              <a:t>you</a:t>
            </a:r>
            <a:r>
              <a:rPr sz="2400" spc="-40">
                <a:latin typeface="Franklin Gothic Book"/>
                <a:cs typeface="Franklin Gothic Book"/>
              </a:rPr>
              <a:t> </a:t>
            </a:r>
            <a:r>
              <a:rPr sz="2400">
                <a:latin typeface="Franklin Gothic Book"/>
                <a:cs typeface="Franklin Gothic Book"/>
              </a:rPr>
              <a:t>are</a:t>
            </a:r>
            <a:r>
              <a:rPr sz="2400" spc="-50">
                <a:latin typeface="Franklin Gothic Book"/>
                <a:cs typeface="Franklin Gothic Book"/>
              </a:rPr>
              <a:t> </a:t>
            </a:r>
            <a:r>
              <a:rPr sz="2400">
                <a:latin typeface="Franklin Gothic Book"/>
                <a:cs typeface="Franklin Gothic Book"/>
              </a:rPr>
              <a:t>unable</a:t>
            </a:r>
            <a:r>
              <a:rPr sz="2400" spc="-45">
                <a:latin typeface="Franklin Gothic Book"/>
                <a:cs typeface="Franklin Gothic Book"/>
              </a:rPr>
              <a:t> </a:t>
            </a:r>
            <a:r>
              <a:rPr sz="2400">
                <a:latin typeface="Franklin Gothic Book"/>
                <a:cs typeface="Franklin Gothic Book"/>
              </a:rPr>
              <a:t>to</a:t>
            </a:r>
            <a:r>
              <a:rPr sz="2400" spc="-65">
                <a:latin typeface="Franklin Gothic Book"/>
                <a:cs typeface="Franklin Gothic Book"/>
              </a:rPr>
              <a:t> </a:t>
            </a:r>
            <a:r>
              <a:rPr sz="2400">
                <a:latin typeface="Franklin Gothic Book"/>
                <a:cs typeface="Franklin Gothic Book"/>
              </a:rPr>
              <a:t>work</a:t>
            </a:r>
            <a:r>
              <a:rPr sz="2400" spc="-50">
                <a:latin typeface="Franklin Gothic Book"/>
                <a:cs typeface="Franklin Gothic Book"/>
              </a:rPr>
              <a:t> </a:t>
            </a:r>
            <a:r>
              <a:rPr sz="2400">
                <a:latin typeface="Franklin Gothic Book"/>
                <a:cs typeface="Franklin Gothic Book"/>
              </a:rPr>
              <a:t>for</a:t>
            </a:r>
            <a:r>
              <a:rPr sz="2400" spc="-40">
                <a:latin typeface="Franklin Gothic Book"/>
                <a:cs typeface="Franklin Gothic Book"/>
              </a:rPr>
              <a:t> </a:t>
            </a:r>
            <a:r>
              <a:rPr sz="2400" spc="-25">
                <a:latin typeface="Franklin Gothic Book"/>
                <a:cs typeface="Franklin Gothic Book"/>
              </a:rPr>
              <a:t>90 	</a:t>
            </a:r>
            <a:r>
              <a:rPr sz="2400">
                <a:latin typeface="Franklin Gothic Book"/>
                <a:cs typeface="Franklin Gothic Book"/>
              </a:rPr>
              <a:t>consecutive</a:t>
            </a:r>
            <a:r>
              <a:rPr sz="2400" spc="-60">
                <a:latin typeface="Franklin Gothic Book"/>
                <a:cs typeface="Franklin Gothic Book"/>
              </a:rPr>
              <a:t> </a:t>
            </a:r>
            <a:r>
              <a:rPr sz="2400">
                <a:latin typeface="Franklin Gothic Book"/>
                <a:cs typeface="Franklin Gothic Book"/>
              </a:rPr>
              <a:t>days</a:t>
            </a:r>
            <a:r>
              <a:rPr sz="2400" spc="-55">
                <a:latin typeface="Franklin Gothic Book"/>
                <a:cs typeface="Franklin Gothic Book"/>
              </a:rPr>
              <a:t> </a:t>
            </a:r>
            <a:r>
              <a:rPr sz="2400">
                <a:latin typeface="Franklin Gothic Book"/>
                <a:cs typeface="Franklin Gothic Book"/>
              </a:rPr>
              <a:t>due</a:t>
            </a:r>
            <a:r>
              <a:rPr sz="2400" spc="-50">
                <a:latin typeface="Franklin Gothic Book"/>
                <a:cs typeface="Franklin Gothic Book"/>
              </a:rPr>
              <a:t> </a:t>
            </a:r>
            <a:r>
              <a:rPr sz="2400">
                <a:latin typeface="Franklin Gothic Book"/>
                <a:cs typeface="Franklin Gothic Book"/>
              </a:rPr>
              <a:t>to</a:t>
            </a:r>
            <a:r>
              <a:rPr sz="2400" spc="-45">
                <a:latin typeface="Franklin Gothic Book"/>
                <a:cs typeface="Franklin Gothic Book"/>
              </a:rPr>
              <a:t> </a:t>
            </a:r>
            <a:r>
              <a:rPr sz="2400">
                <a:latin typeface="Franklin Gothic Book"/>
                <a:cs typeface="Franklin Gothic Book"/>
              </a:rPr>
              <a:t>illness</a:t>
            </a:r>
            <a:r>
              <a:rPr sz="2400" spc="-50">
                <a:latin typeface="Franklin Gothic Book"/>
                <a:cs typeface="Franklin Gothic Book"/>
              </a:rPr>
              <a:t> </a:t>
            </a:r>
            <a:r>
              <a:rPr sz="2400" spc="-25">
                <a:latin typeface="Franklin Gothic Book"/>
                <a:cs typeface="Franklin Gothic Book"/>
              </a:rPr>
              <a:t>or 	</a:t>
            </a:r>
            <a:r>
              <a:rPr sz="2400">
                <a:latin typeface="Franklin Gothic Book"/>
                <a:cs typeface="Franklin Gothic Book"/>
              </a:rPr>
              <a:t>injury,</a:t>
            </a:r>
            <a:r>
              <a:rPr sz="2400" spc="-65">
                <a:latin typeface="Franklin Gothic Book"/>
                <a:cs typeface="Franklin Gothic Book"/>
              </a:rPr>
              <a:t> </a:t>
            </a:r>
            <a:r>
              <a:rPr sz="2400">
                <a:latin typeface="Franklin Gothic Book"/>
                <a:cs typeface="Franklin Gothic Book"/>
              </a:rPr>
              <a:t>this</a:t>
            </a:r>
            <a:r>
              <a:rPr sz="2400" spc="-80">
                <a:latin typeface="Franklin Gothic Book"/>
                <a:cs typeface="Franklin Gothic Book"/>
              </a:rPr>
              <a:t> </a:t>
            </a:r>
            <a:r>
              <a:rPr sz="2400">
                <a:latin typeface="Franklin Gothic Book"/>
                <a:cs typeface="Franklin Gothic Book"/>
              </a:rPr>
              <a:t>program</a:t>
            </a:r>
            <a:r>
              <a:rPr sz="2400" spc="-65">
                <a:latin typeface="Franklin Gothic Book"/>
                <a:cs typeface="Franklin Gothic Book"/>
              </a:rPr>
              <a:t> </a:t>
            </a:r>
            <a:r>
              <a:rPr sz="2400">
                <a:latin typeface="Franklin Gothic Book"/>
                <a:cs typeface="Franklin Gothic Book"/>
              </a:rPr>
              <a:t>provides</a:t>
            </a:r>
            <a:r>
              <a:rPr sz="2400" spc="-85">
                <a:latin typeface="Franklin Gothic Book"/>
                <a:cs typeface="Franklin Gothic Book"/>
              </a:rPr>
              <a:t> </a:t>
            </a:r>
            <a:r>
              <a:rPr sz="2400" spc="-10">
                <a:latin typeface="Franklin Gothic Book"/>
                <a:cs typeface="Franklin Gothic Book"/>
              </a:rPr>
              <a:t>income 	replacement.</a:t>
            </a:r>
            <a:endParaRPr sz="2400">
              <a:latin typeface="Franklin Gothic Book"/>
              <a:cs typeface="Franklin Gothic Book"/>
            </a:endParaRPr>
          </a:p>
        </p:txBody>
      </p:sp>
      <p:pic>
        <p:nvPicPr>
          <p:cNvPr id="6" name="Picture 5">
            <a:extLst>
              <a:ext uri="{FF2B5EF4-FFF2-40B4-BE49-F238E27FC236}">
                <a16:creationId xmlns:a16="http://schemas.microsoft.com/office/drawing/2014/main" id="{F1BFFEB8-75F1-8DB1-B95E-6EBA41BB7097}"/>
              </a:ext>
            </a:extLst>
          </p:cNvPr>
          <p:cNvPicPr>
            <a:picLocks noChangeAspect="1"/>
          </p:cNvPicPr>
          <p:nvPr/>
        </p:nvPicPr>
        <p:blipFill>
          <a:blip r:embed="rId2"/>
          <a:stretch>
            <a:fillRect/>
          </a:stretch>
        </p:blipFill>
        <p:spPr>
          <a:xfrm>
            <a:off x="6324600" y="773252"/>
            <a:ext cx="3657600" cy="5486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563" y="2157222"/>
            <a:ext cx="10478770" cy="2500630"/>
          </a:xfrm>
          <a:prstGeom prst="rect">
            <a:avLst/>
          </a:prstGeom>
        </p:spPr>
        <p:txBody>
          <a:bodyPr vert="horz" wrap="square" lIns="0" tIns="60960" rIns="0" bIns="0" rtlCol="0">
            <a:spAutoFit/>
          </a:bodyPr>
          <a:lstStyle/>
          <a:p>
            <a:pPr marL="240029" marR="5080" indent="-227965">
              <a:lnSpc>
                <a:spcPts val="3020"/>
              </a:lnSpc>
              <a:spcBef>
                <a:spcPts val="480"/>
              </a:spcBef>
              <a:buFont typeface="Arial"/>
              <a:buChar char="•"/>
              <a:tabLst>
                <a:tab pos="241300" algn="l"/>
              </a:tabLst>
            </a:pPr>
            <a:r>
              <a:rPr sz="2800">
                <a:latin typeface="Franklin Gothic Book"/>
                <a:cs typeface="Franklin Gothic Book"/>
              </a:rPr>
              <a:t>State</a:t>
            </a:r>
            <a:r>
              <a:rPr sz="2800" spc="-70">
                <a:latin typeface="Franklin Gothic Book"/>
                <a:cs typeface="Franklin Gothic Book"/>
              </a:rPr>
              <a:t> </a:t>
            </a:r>
            <a:r>
              <a:rPr sz="2800" spc="-10">
                <a:latin typeface="Franklin Gothic Book"/>
                <a:cs typeface="Franklin Gothic Book"/>
              </a:rPr>
              <a:t>employees</a:t>
            </a:r>
            <a:r>
              <a:rPr sz="2800" spc="-35">
                <a:latin typeface="Franklin Gothic Book"/>
                <a:cs typeface="Franklin Gothic Book"/>
              </a:rPr>
              <a:t> </a:t>
            </a:r>
            <a:r>
              <a:rPr sz="2800">
                <a:latin typeface="Franklin Gothic Book"/>
                <a:cs typeface="Franklin Gothic Book"/>
              </a:rPr>
              <a:t>actively</a:t>
            </a:r>
            <a:r>
              <a:rPr sz="2800" spc="-60">
                <a:latin typeface="Franklin Gothic Book"/>
                <a:cs typeface="Franklin Gothic Book"/>
              </a:rPr>
              <a:t> </a:t>
            </a:r>
            <a:r>
              <a:rPr sz="2800">
                <a:latin typeface="Franklin Gothic Book"/>
                <a:cs typeface="Franklin Gothic Book"/>
              </a:rPr>
              <a:t>at</a:t>
            </a:r>
            <a:r>
              <a:rPr sz="2800" spc="-65">
                <a:latin typeface="Franklin Gothic Book"/>
                <a:cs typeface="Franklin Gothic Book"/>
              </a:rPr>
              <a:t> </a:t>
            </a:r>
            <a:r>
              <a:rPr sz="2800">
                <a:latin typeface="Franklin Gothic Book"/>
                <a:cs typeface="Franklin Gothic Book"/>
              </a:rPr>
              <a:t>work</a:t>
            </a:r>
            <a:r>
              <a:rPr sz="2800" spc="-75">
                <a:latin typeface="Franklin Gothic Book"/>
                <a:cs typeface="Franklin Gothic Book"/>
              </a:rPr>
              <a:t> </a:t>
            </a:r>
            <a:r>
              <a:rPr sz="2800">
                <a:latin typeface="Franklin Gothic Book"/>
                <a:cs typeface="Franklin Gothic Book"/>
              </a:rPr>
              <a:t>may</a:t>
            </a:r>
            <a:r>
              <a:rPr sz="2800" spc="-75">
                <a:latin typeface="Franklin Gothic Book"/>
                <a:cs typeface="Franklin Gothic Book"/>
              </a:rPr>
              <a:t> </a:t>
            </a:r>
            <a:r>
              <a:rPr sz="2800">
                <a:latin typeface="Franklin Gothic Book"/>
                <a:cs typeface="Franklin Gothic Book"/>
              </a:rPr>
              <a:t>apply</a:t>
            </a:r>
            <a:r>
              <a:rPr sz="2800" spc="-50">
                <a:latin typeface="Franklin Gothic Book"/>
                <a:cs typeface="Franklin Gothic Book"/>
              </a:rPr>
              <a:t> </a:t>
            </a:r>
            <a:r>
              <a:rPr sz="2800">
                <a:latin typeface="Franklin Gothic Book"/>
                <a:cs typeface="Franklin Gothic Book"/>
              </a:rPr>
              <a:t>for</a:t>
            </a:r>
            <a:r>
              <a:rPr sz="2800" spc="-65">
                <a:latin typeface="Franklin Gothic Book"/>
                <a:cs typeface="Franklin Gothic Book"/>
              </a:rPr>
              <a:t> </a:t>
            </a:r>
            <a:r>
              <a:rPr sz="2800">
                <a:latin typeface="Franklin Gothic Book"/>
                <a:cs typeface="Franklin Gothic Book"/>
              </a:rPr>
              <a:t>the</a:t>
            </a:r>
            <a:r>
              <a:rPr sz="2800" spc="-70">
                <a:latin typeface="Franklin Gothic Book"/>
                <a:cs typeface="Franklin Gothic Book"/>
              </a:rPr>
              <a:t> </a:t>
            </a:r>
            <a:r>
              <a:rPr sz="2800">
                <a:latin typeface="Franklin Gothic Book"/>
                <a:cs typeface="Franklin Gothic Book"/>
              </a:rPr>
              <a:t>first</a:t>
            </a:r>
            <a:r>
              <a:rPr sz="2800" spc="-65">
                <a:latin typeface="Franklin Gothic Book"/>
                <a:cs typeface="Franklin Gothic Book"/>
              </a:rPr>
              <a:t> </a:t>
            </a:r>
            <a:r>
              <a:rPr sz="2800">
                <a:latin typeface="Franklin Gothic Book"/>
                <a:cs typeface="Franklin Gothic Book"/>
              </a:rPr>
              <a:t>time</a:t>
            </a:r>
            <a:r>
              <a:rPr sz="2800" spc="-70">
                <a:latin typeface="Franklin Gothic Book"/>
                <a:cs typeface="Franklin Gothic Book"/>
              </a:rPr>
              <a:t> </a:t>
            </a:r>
            <a:r>
              <a:rPr sz="2800">
                <a:latin typeface="Franklin Gothic Book"/>
                <a:cs typeface="Franklin Gothic Book"/>
              </a:rPr>
              <a:t>or</a:t>
            </a:r>
            <a:r>
              <a:rPr sz="2800" spc="-65">
                <a:latin typeface="Franklin Gothic Book"/>
                <a:cs typeface="Franklin Gothic Book"/>
              </a:rPr>
              <a:t> </a:t>
            </a:r>
            <a:r>
              <a:rPr sz="2800" spc="-10">
                <a:latin typeface="Franklin Gothic Book"/>
                <a:cs typeface="Franklin Gothic Book"/>
              </a:rPr>
              <a:t>apply 	</a:t>
            </a:r>
            <a:r>
              <a:rPr sz="2800">
                <a:latin typeface="Franklin Gothic Book"/>
                <a:cs typeface="Franklin Gothic Book"/>
              </a:rPr>
              <a:t>to</a:t>
            </a:r>
            <a:r>
              <a:rPr sz="2800" spc="-70">
                <a:latin typeface="Franklin Gothic Book"/>
                <a:cs typeface="Franklin Gothic Book"/>
              </a:rPr>
              <a:t> </a:t>
            </a:r>
            <a:r>
              <a:rPr sz="2800">
                <a:latin typeface="Franklin Gothic Book"/>
                <a:cs typeface="Franklin Gothic Book"/>
              </a:rPr>
              <a:t>increase</a:t>
            </a:r>
            <a:r>
              <a:rPr sz="2800" spc="-65">
                <a:latin typeface="Franklin Gothic Book"/>
                <a:cs typeface="Franklin Gothic Book"/>
              </a:rPr>
              <a:t> </a:t>
            </a:r>
            <a:r>
              <a:rPr sz="2800">
                <a:latin typeface="Franklin Gothic Book"/>
                <a:cs typeface="Franklin Gothic Book"/>
              </a:rPr>
              <a:t>their</a:t>
            </a:r>
            <a:r>
              <a:rPr sz="2800" spc="-50">
                <a:latin typeface="Franklin Gothic Book"/>
                <a:cs typeface="Franklin Gothic Book"/>
              </a:rPr>
              <a:t> </a:t>
            </a:r>
            <a:r>
              <a:rPr sz="2800" spc="-10">
                <a:latin typeface="Franklin Gothic Book"/>
                <a:cs typeface="Franklin Gothic Book"/>
              </a:rPr>
              <a:t>coverage</a:t>
            </a:r>
            <a:r>
              <a:rPr sz="2800" spc="-60">
                <a:latin typeface="Franklin Gothic Book"/>
                <a:cs typeface="Franklin Gothic Book"/>
              </a:rPr>
              <a:t> </a:t>
            </a:r>
            <a:r>
              <a:rPr sz="2800">
                <a:latin typeface="Franklin Gothic Book"/>
                <a:cs typeface="Franklin Gothic Book"/>
              </a:rPr>
              <a:t>at</a:t>
            </a:r>
            <a:r>
              <a:rPr sz="2800" spc="-65">
                <a:latin typeface="Franklin Gothic Book"/>
                <a:cs typeface="Franklin Gothic Book"/>
              </a:rPr>
              <a:t> </a:t>
            </a:r>
            <a:r>
              <a:rPr sz="2800">
                <a:latin typeface="Franklin Gothic Book"/>
                <a:cs typeface="Franklin Gothic Book"/>
              </a:rPr>
              <a:t>any</a:t>
            </a:r>
            <a:r>
              <a:rPr sz="2800" spc="-55">
                <a:latin typeface="Franklin Gothic Book"/>
                <a:cs typeface="Franklin Gothic Book"/>
              </a:rPr>
              <a:t> </a:t>
            </a:r>
            <a:r>
              <a:rPr sz="2800">
                <a:latin typeface="Franklin Gothic Book"/>
                <a:cs typeface="Franklin Gothic Book"/>
              </a:rPr>
              <a:t>time</a:t>
            </a:r>
            <a:r>
              <a:rPr sz="2800" spc="-70">
                <a:latin typeface="Franklin Gothic Book"/>
                <a:cs typeface="Franklin Gothic Book"/>
              </a:rPr>
              <a:t> </a:t>
            </a:r>
            <a:r>
              <a:rPr sz="2800">
                <a:latin typeface="Franklin Gothic Book"/>
                <a:cs typeface="Franklin Gothic Book"/>
              </a:rPr>
              <a:t>during</a:t>
            </a:r>
            <a:r>
              <a:rPr sz="2800" spc="-55">
                <a:latin typeface="Franklin Gothic Book"/>
                <a:cs typeface="Franklin Gothic Book"/>
              </a:rPr>
              <a:t> </a:t>
            </a:r>
            <a:r>
              <a:rPr sz="2800">
                <a:latin typeface="Franklin Gothic Book"/>
                <a:cs typeface="Franklin Gothic Book"/>
              </a:rPr>
              <a:t>the</a:t>
            </a:r>
            <a:r>
              <a:rPr sz="2800" spc="-60">
                <a:latin typeface="Franklin Gothic Book"/>
                <a:cs typeface="Franklin Gothic Book"/>
              </a:rPr>
              <a:t> </a:t>
            </a:r>
            <a:r>
              <a:rPr sz="2800" spc="-10">
                <a:latin typeface="Franklin Gothic Book"/>
                <a:cs typeface="Franklin Gothic Book"/>
              </a:rPr>
              <a:t>year.</a:t>
            </a:r>
            <a:endParaRPr sz="2800">
              <a:latin typeface="Franklin Gothic Book"/>
              <a:cs typeface="Franklin Gothic Book"/>
            </a:endParaRPr>
          </a:p>
          <a:p>
            <a:pPr marL="239395" marR="253365" indent="-227329">
              <a:lnSpc>
                <a:spcPct val="90000"/>
              </a:lnSpc>
              <a:spcBef>
                <a:spcPts val="965"/>
              </a:spcBef>
              <a:buFont typeface="Arial"/>
              <a:buChar char="•"/>
              <a:tabLst>
                <a:tab pos="241300" algn="l"/>
              </a:tabLst>
            </a:pPr>
            <a:r>
              <a:rPr sz="2800">
                <a:latin typeface="Franklin Gothic Book"/>
                <a:cs typeface="Franklin Gothic Book"/>
              </a:rPr>
              <a:t>If</a:t>
            </a:r>
            <a:r>
              <a:rPr sz="2800" spc="-55">
                <a:latin typeface="Franklin Gothic Book"/>
                <a:cs typeface="Franklin Gothic Book"/>
              </a:rPr>
              <a:t> </a:t>
            </a:r>
            <a:r>
              <a:rPr sz="2800">
                <a:latin typeface="Franklin Gothic Book"/>
                <a:cs typeface="Franklin Gothic Book"/>
              </a:rPr>
              <a:t>you</a:t>
            </a:r>
            <a:r>
              <a:rPr sz="2800" spc="-70">
                <a:latin typeface="Franklin Gothic Book"/>
                <a:cs typeface="Franklin Gothic Book"/>
              </a:rPr>
              <a:t> </a:t>
            </a:r>
            <a:r>
              <a:rPr sz="2800">
                <a:latin typeface="Franklin Gothic Book"/>
                <a:cs typeface="Franklin Gothic Book"/>
              </a:rPr>
              <a:t>are</a:t>
            </a:r>
            <a:r>
              <a:rPr sz="2800" spc="-45">
                <a:latin typeface="Franklin Gothic Book"/>
                <a:cs typeface="Franklin Gothic Book"/>
              </a:rPr>
              <a:t> </a:t>
            </a:r>
            <a:r>
              <a:rPr sz="2800">
                <a:latin typeface="Franklin Gothic Book"/>
                <a:cs typeface="Franklin Gothic Book"/>
              </a:rPr>
              <a:t>applying</a:t>
            </a:r>
            <a:r>
              <a:rPr sz="2800" spc="-35">
                <a:latin typeface="Franklin Gothic Book"/>
                <a:cs typeface="Franklin Gothic Book"/>
              </a:rPr>
              <a:t> </a:t>
            </a:r>
            <a:r>
              <a:rPr sz="2800">
                <a:latin typeface="Franklin Gothic Book"/>
                <a:cs typeface="Franklin Gothic Book"/>
              </a:rPr>
              <a:t>for</a:t>
            </a:r>
            <a:r>
              <a:rPr sz="2800" spc="-70">
                <a:latin typeface="Franklin Gothic Book"/>
                <a:cs typeface="Franklin Gothic Book"/>
              </a:rPr>
              <a:t> </a:t>
            </a:r>
            <a:r>
              <a:rPr sz="2800">
                <a:latin typeface="Franklin Gothic Book"/>
                <a:cs typeface="Franklin Gothic Book"/>
              </a:rPr>
              <a:t>the</a:t>
            </a:r>
            <a:r>
              <a:rPr sz="2800" spc="-40">
                <a:latin typeface="Franklin Gothic Book"/>
                <a:cs typeface="Franklin Gothic Book"/>
              </a:rPr>
              <a:t> </a:t>
            </a:r>
            <a:r>
              <a:rPr sz="2800">
                <a:latin typeface="Franklin Gothic Book"/>
                <a:cs typeface="Franklin Gothic Book"/>
              </a:rPr>
              <a:t>first</a:t>
            </a:r>
            <a:r>
              <a:rPr sz="2800" spc="-45">
                <a:latin typeface="Franklin Gothic Book"/>
                <a:cs typeface="Franklin Gothic Book"/>
              </a:rPr>
              <a:t> </a:t>
            </a:r>
            <a:r>
              <a:rPr sz="2800">
                <a:latin typeface="Franklin Gothic Book"/>
                <a:cs typeface="Franklin Gothic Book"/>
              </a:rPr>
              <a:t>time,</a:t>
            </a:r>
            <a:r>
              <a:rPr sz="2800" spc="-65">
                <a:latin typeface="Franklin Gothic Book"/>
                <a:cs typeface="Franklin Gothic Book"/>
              </a:rPr>
              <a:t> </a:t>
            </a:r>
            <a:r>
              <a:rPr sz="2800">
                <a:latin typeface="Franklin Gothic Book"/>
                <a:cs typeface="Franklin Gothic Book"/>
              </a:rPr>
              <a:t>you</a:t>
            </a:r>
            <a:r>
              <a:rPr sz="2800" spc="-65">
                <a:latin typeface="Franklin Gothic Book"/>
                <a:cs typeface="Franklin Gothic Book"/>
              </a:rPr>
              <a:t> </a:t>
            </a:r>
            <a:r>
              <a:rPr sz="2800">
                <a:latin typeface="Franklin Gothic Book"/>
                <a:cs typeface="Franklin Gothic Book"/>
              </a:rPr>
              <a:t>will</a:t>
            </a:r>
            <a:r>
              <a:rPr sz="2800" spc="-45">
                <a:latin typeface="Franklin Gothic Book"/>
                <a:cs typeface="Franklin Gothic Book"/>
              </a:rPr>
              <a:t> </a:t>
            </a:r>
            <a:r>
              <a:rPr sz="2800">
                <a:latin typeface="Franklin Gothic Book"/>
                <a:cs typeface="Franklin Gothic Book"/>
              </a:rPr>
              <a:t>receive instructions</a:t>
            </a:r>
            <a:r>
              <a:rPr sz="2800" spc="-55">
                <a:latin typeface="Franklin Gothic Book"/>
                <a:cs typeface="Franklin Gothic Book"/>
              </a:rPr>
              <a:t> </a:t>
            </a:r>
            <a:r>
              <a:rPr sz="2800" spc="-25">
                <a:latin typeface="Franklin Gothic Book"/>
                <a:cs typeface="Franklin Gothic Book"/>
              </a:rPr>
              <a:t>for 	</a:t>
            </a:r>
            <a:r>
              <a:rPr sz="2800">
                <a:latin typeface="Franklin Gothic Book"/>
                <a:cs typeface="Franklin Gothic Book"/>
              </a:rPr>
              <a:t>completing</a:t>
            </a:r>
            <a:r>
              <a:rPr sz="2800" spc="-85">
                <a:latin typeface="Franklin Gothic Book"/>
                <a:cs typeface="Franklin Gothic Book"/>
              </a:rPr>
              <a:t> </a:t>
            </a:r>
            <a:r>
              <a:rPr sz="2800">
                <a:latin typeface="Franklin Gothic Book"/>
                <a:cs typeface="Franklin Gothic Book"/>
              </a:rPr>
              <a:t>a</a:t>
            </a:r>
            <a:r>
              <a:rPr sz="2800" spc="-90">
                <a:latin typeface="Franklin Gothic Book"/>
                <a:cs typeface="Franklin Gothic Book"/>
              </a:rPr>
              <a:t> </a:t>
            </a:r>
            <a:r>
              <a:rPr sz="2800">
                <a:latin typeface="Franklin Gothic Book"/>
                <a:cs typeface="Franklin Gothic Book"/>
              </a:rPr>
              <a:t>medical</a:t>
            </a:r>
            <a:r>
              <a:rPr sz="2800" spc="-80">
                <a:latin typeface="Franklin Gothic Book"/>
                <a:cs typeface="Franklin Gothic Book"/>
              </a:rPr>
              <a:t> </a:t>
            </a:r>
            <a:r>
              <a:rPr sz="2800">
                <a:latin typeface="Franklin Gothic Book"/>
                <a:cs typeface="Franklin Gothic Book"/>
              </a:rPr>
              <a:t>insurability</a:t>
            </a:r>
            <a:r>
              <a:rPr sz="2800" spc="-75">
                <a:latin typeface="Franklin Gothic Book"/>
                <a:cs typeface="Franklin Gothic Book"/>
              </a:rPr>
              <a:t> </a:t>
            </a:r>
            <a:r>
              <a:rPr sz="2800">
                <a:latin typeface="Franklin Gothic Book"/>
                <a:cs typeface="Franklin Gothic Book"/>
              </a:rPr>
              <a:t>form</a:t>
            </a:r>
            <a:r>
              <a:rPr sz="2800" spc="-90">
                <a:latin typeface="Franklin Gothic Book"/>
                <a:cs typeface="Franklin Gothic Book"/>
              </a:rPr>
              <a:t> </a:t>
            </a:r>
            <a:r>
              <a:rPr sz="2800">
                <a:latin typeface="Franklin Gothic Book"/>
                <a:cs typeface="Franklin Gothic Book"/>
              </a:rPr>
              <a:t>for</a:t>
            </a:r>
            <a:r>
              <a:rPr sz="2800" spc="-105">
                <a:latin typeface="Franklin Gothic Book"/>
                <a:cs typeface="Franklin Gothic Book"/>
              </a:rPr>
              <a:t> </a:t>
            </a:r>
            <a:r>
              <a:rPr sz="2800" spc="-10">
                <a:latin typeface="Franklin Gothic Book"/>
                <a:cs typeface="Franklin Gothic Book"/>
              </a:rPr>
              <a:t>MetLife’s</a:t>
            </a:r>
            <a:r>
              <a:rPr sz="2800" spc="-65">
                <a:latin typeface="Franklin Gothic Book"/>
                <a:cs typeface="Franklin Gothic Book"/>
              </a:rPr>
              <a:t> </a:t>
            </a:r>
            <a:r>
              <a:rPr sz="2800">
                <a:latin typeface="Franklin Gothic Book"/>
                <a:cs typeface="Franklin Gothic Book"/>
              </a:rPr>
              <a:t>review</a:t>
            </a:r>
            <a:r>
              <a:rPr sz="2800" spc="-70">
                <a:latin typeface="Franklin Gothic Book"/>
                <a:cs typeface="Franklin Gothic Book"/>
              </a:rPr>
              <a:t> </a:t>
            </a:r>
            <a:r>
              <a:rPr sz="2800" spc="-25">
                <a:latin typeface="Franklin Gothic Book"/>
                <a:cs typeface="Franklin Gothic Book"/>
              </a:rPr>
              <a:t>and 	</a:t>
            </a:r>
            <a:r>
              <a:rPr sz="2800" spc="-10">
                <a:latin typeface="Franklin Gothic Book"/>
                <a:cs typeface="Franklin Gothic Book"/>
              </a:rPr>
              <a:t>approval.</a:t>
            </a:r>
            <a:r>
              <a:rPr sz="2800" spc="-75">
                <a:latin typeface="Franklin Gothic Book"/>
                <a:cs typeface="Franklin Gothic Book"/>
              </a:rPr>
              <a:t> </a:t>
            </a:r>
            <a:r>
              <a:rPr sz="2800">
                <a:latin typeface="Franklin Gothic Book"/>
                <a:cs typeface="Franklin Gothic Book"/>
              </a:rPr>
              <a:t>The</a:t>
            </a:r>
            <a:r>
              <a:rPr sz="2800" spc="-70">
                <a:latin typeface="Franklin Gothic Book"/>
                <a:cs typeface="Franklin Gothic Book"/>
              </a:rPr>
              <a:t> </a:t>
            </a:r>
            <a:r>
              <a:rPr sz="2800">
                <a:latin typeface="Franklin Gothic Book"/>
                <a:cs typeface="Franklin Gothic Book"/>
              </a:rPr>
              <a:t>GIC</a:t>
            </a:r>
            <a:r>
              <a:rPr sz="2800" spc="-85">
                <a:latin typeface="Franklin Gothic Book"/>
                <a:cs typeface="Franklin Gothic Book"/>
              </a:rPr>
              <a:t> </a:t>
            </a:r>
            <a:r>
              <a:rPr sz="2800">
                <a:latin typeface="Franklin Gothic Book"/>
                <a:cs typeface="Franklin Gothic Book"/>
              </a:rPr>
              <a:t>will</a:t>
            </a:r>
            <a:r>
              <a:rPr sz="2800" spc="-80">
                <a:latin typeface="Franklin Gothic Book"/>
                <a:cs typeface="Franklin Gothic Book"/>
              </a:rPr>
              <a:t> </a:t>
            </a:r>
            <a:r>
              <a:rPr sz="2800">
                <a:latin typeface="Franklin Gothic Book"/>
                <a:cs typeface="Franklin Gothic Book"/>
              </a:rPr>
              <a:t>determine</a:t>
            </a:r>
            <a:r>
              <a:rPr sz="2800" spc="-60">
                <a:latin typeface="Franklin Gothic Book"/>
                <a:cs typeface="Franklin Gothic Book"/>
              </a:rPr>
              <a:t> </a:t>
            </a:r>
            <a:r>
              <a:rPr sz="2800">
                <a:latin typeface="Franklin Gothic Book"/>
                <a:cs typeface="Franklin Gothic Book"/>
              </a:rPr>
              <a:t>the</a:t>
            </a:r>
            <a:r>
              <a:rPr sz="2800" spc="-85">
                <a:latin typeface="Franklin Gothic Book"/>
                <a:cs typeface="Franklin Gothic Book"/>
              </a:rPr>
              <a:t> </a:t>
            </a:r>
            <a:r>
              <a:rPr sz="2800">
                <a:latin typeface="Franklin Gothic Book"/>
                <a:cs typeface="Franklin Gothic Book"/>
              </a:rPr>
              <a:t>effective</a:t>
            </a:r>
            <a:r>
              <a:rPr sz="2800" spc="-65">
                <a:latin typeface="Franklin Gothic Book"/>
                <a:cs typeface="Franklin Gothic Book"/>
              </a:rPr>
              <a:t> </a:t>
            </a:r>
            <a:r>
              <a:rPr sz="2800">
                <a:latin typeface="Franklin Gothic Book"/>
                <a:cs typeface="Franklin Gothic Book"/>
              </a:rPr>
              <a:t>date</a:t>
            </a:r>
            <a:r>
              <a:rPr sz="2800" spc="-80">
                <a:latin typeface="Franklin Gothic Book"/>
                <a:cs typeface="Franklin Gothic Book"/>
              </a:rPr>
              <a:t> </a:t>
            </a:r>
            <a:r>
              <a:rPr sz="2800">
                <a:latin typeface="Franklin Gothic Book"/>
                <a:cs typeface="Franklin Gothic Book"/>
              </a:rPr>
              <a:t>if</a:t>
            </a:r>
            <a:r>
              <a:rPr sz="2800" spc="-90">
                <a:latin typeface="Franklin Gothic Book"/>
                <a:cs typeface="Franklin Gothic Book"/>
              </a:rPr>
              <a:t> </a:t>
            </a:r>
            <a:r>
              <a:rPr sz="2800" spc="-10">
                <a:latin typeface="Franklin Gothic Book"/>
                <a:cs typeface="Franklin Gothic Book"/>
              </a:rPr>
              <a:t>MetLife 	approves</a:t>
            </a:r>
            <a:r>
              <a:rPr sz="2800" spc="-90">
                <a:latin typeface="Franklin Gothic Book"/>
                <a:cs typeface="Franklin Gothic Book"/>
              </a:rPr>
              <a:t> </a:t>
            </a:r>
            <a:r>
              <a:rPr sz="2800">
                <a:latin typeface="Franklin Gothic Book"/>
                <a:cs typeface="Franklin Gothic Book"/>
              </a:rPr>
              <a:t>your</a:t>
            </a:r>
            <a:r>
              <a:rPr sz="2800" spc="-114">
                <a:latin typeface="Franklin Gothic Book"/>
                <a:cs typeface="Franklin Gothic Book"/>
              </a:rPr>
              <a:t> </a:t>
            </a:r>
            <a:r>
              <a:rPr sz="2800" spc="-10">
                <a:latin typeface="Franklin Gothic Book"/>
                <a:cs typeface="Franklin Gothic Book"/>
              </a:rPr>
              <a:t>application.</a:t>
            </a:r>
            <a:endParaRPr sz="2800">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Long</a:t>
            </a:r>
            <a:r>
              <a:rPr spc="-55"/>
              <a:t> </a:t>
            </a:r>
            <a:r>
              <a:rPr spc="-10"/>
              <a:t>Term</a:t>
            </a:r>
            <a:r>
              <a:rPr spc="-65"/>
              <a:t> </a:t>
            </a:r>
            <a:r>
              <a:t>Disability</a:t>
            </a:r>
            <a:r>
              <a:rPr spc="-50"/>
              <a:t> </a:t>
            </a:r>
            <a:r>
              <a:t>–</a:t>
            </a:r>
            <a:r>
              <a:rPr spc="-55"/>
              <a:t> </a:t>
            </a:r>
            <a:r>
              <a:rPr spc="-10"/>
              <a:t>Cont.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6209" y="1127369"/>
            <a:ext cx="10635615" cy="5096267"/>
          </a:xfrm>
          <a:prstGeom prst="rect">
            <a:avLst/>
          </a:prstGeom>
        </p:spPr>
        <p:txBody>
          <a:bodyPr vert="horz" wrap="square" lIns="0" tIns="43180" rIns="0" bIns="0" rtlCol="0" anchor="t">
            <a:spAutoFit/>
          </a:bodyPr>
          <a:lstStyle/>
          <a:p>
            <a:pPr marL="12700" marR="273050" lvl="0" indent="0" defTabSz="914400" eaLnBrk="1" fontAlgn="auto" latinLnBrk="0" hangingPunct="1">
              <a:lnSpc>
                <a:spcPct val="90100"/>
              </a:lnSpc>
              <a:spcBef>
                <a:spcPts val="340"/>
              </a:spcBef>
              <a:spcAft>
                <a:spcPts val="0"/>
              </a:spcAft>
              <a:buClrTx/>
              <a:buSzTx/>
              <a:buFontTx/>
              <a:buNone/>
              <a:tabLst/>
              <a:defRPr/>
            </a:pPr>
            <a:r>
              <a:rPr kumimoji="0" sz="2000" b="0" i="0" u="none" strike="noStrike" kern="0" cap="none" spc="0" normalizeH="0" baseline="0" noProof="0">
                <a:ln>
                  <a:noFill/>
                </a:ln>
                <a:effectLst/>
                <a:uLnTx/>
                <a:uFillTx/>
                <a:latin typeface="Franklin Gothic Book"/>
                <a:cs typeface="Franklin Gothic Book"/>
              </a:rPr>
              <a:t>Under</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Buy-Out</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plan,</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eligible</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state</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employees</a:t>
            </a:r>
            <a:r>
              <a:rPr kumimoji="0" sz="2000" b="0" i="0" u="none" strike="noStrike" kern="0" cap="none" spc="-7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receive</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25%</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of</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full-</a:t>
            </a:r>
            <a:r>
              <a:rPr kumimoji="0" sz="2000" b="0" i="0" u="none" strike="noStrike" kern="0" cap="none" spc="0" normalizeH="0" baseline="0" noProof="0">
                <a:ln>
                  <a:noFill/>
                </a:ln>
                <a:effectLst/>
                <a:uLnTx/>
                <a:uFillTx/>
                <a:latin typeface="Franklin Gothic Book"/>
                <a:cs typeface="Franklin Gothic Book"/>
              </a:rPr>
              <a:t>cost</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monthly</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premium</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25" normalizeH="0" baseline="0" noProof="0">
                <a:ln>
                  <a:noFill/>
                </a:ln>
                <a:effectLst/>
                <a:uLnTx/>
                <a:uFillTx/>
                <a:latin typeface="Franklin Gothic Book"/>
                <a:cs typeface="Franklin Gothic Book"/>
              </a:rPr>
              <a:t>in </a:t>
            </a:r>
            <a:r>
              <a:rPr kumimoji="0" sz="2000" b="0" i="0" u="none" strike="noStrike" kern="0" cap="none" spc="0" normalizeH="0" baseline="0" noProof="0">
                <a:ln>
                  <a:noFill/>
                </a:ln>
                <a:effectLst/>
                <a:uLnTx/>
                <a:uFillTx/>
                <a:latin typeface="Franklin Gothic Book"/>
                <a:cs typeface="Franklin Gothic Book"/>
              </a:rPr>
              <a:t>lieu</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of</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health</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insurance</a:t>
            </a:r>
            <a:r>
              <a:rPr kumimoji="0" sz="2000" b="0" i="0" u="none" strike="noStrike" kern="0" cap="none" spc="-1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benefits</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for</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one</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20" normalizeH="0" baseline="0" noProof="0">
                <a:ln>
                  <a:noFill/>
                </a:ln>
                <a:effectLst/>
                <a:uLnTx/>
                <a:uFillTx/>
                <a:latin typeface="Franklin Gothic Book"/>
                <a:cs typeface="Franklin Gothic Book"/>
              </a:rPr>
              <a:t>12-</a:t>
            </a:r>
            <a:r>
              <a:rPr kumimoji="0" sz="2000" b="0" i="0" u="none" strike="noStrike" kern="0" cap="none" spc="0" normalizeH="0" baseline="0" noProof="0">
                <a:ln>
                  <a:noFill/>
                </a:ln>
                <a:effectLst/>
                <a:uLnTx/>
                <a:uFillTx/>
                <a:latin typeface="Franklin Gothic Book"/>
                <a:cs typeface="Franklin Gothic Book"/>
              </a:rPr>
              <a:t>month</a:t>
            </a:r>
            <a:r>
              <a:rPr kumimoji="0" sz="2000" b="0" i="0" u="none" strike="noStrike" kern="0" cap="none" spc="-6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period.</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Employees</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receive</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remittance </a:t>
            </a:r>
            <a:r>
              <a:rPr kumimoji="0" sz="2000" b="0" i="0" u="none" strike="noStrike" kern="0" cap="none" spc="0" normalizeH="0" baseline="0" noProof="0">
                <a:ln>
                  <a:noFill/>
                </a:ln>
                <a:effectLst/>
                <a:uLnTx/>
                <a:uFillTx/>
                <a:latin typeface="Franklin Gothic Book"/>
                <a:cs typeface="Franklin Gothic Book"/>
              </a:rPr>
              <a:t>monthly</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in</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their</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paychecks.</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amount</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of</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payment</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depends</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on</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your</a:t>
            </a:r>
            <a:r>
              <a:rPr kumimoji="0" sz="2000" b="0" i="0" u="none" strike="noStrike" kern="0" cap="none" spc="-10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health</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plan</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and</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coverage.</a:t>
            </a:r>
            <a:endParaRPr kumimoji="0" sz="2000" b="0" i="0" u="none" strike="noStrike" kern="0" cap="none" spc="0" normalizeH="0" baseline="0" noProof="0">
              <a:ln>
                <a:noFill/>
              </a:ln>
              <a:effectLst/>
              <a:uLnTx/>
              <a:uFillTx/>
              <a:latin typeface="Franklin Gothic Book"/>
              <a:cs typeface="Franklin Gothic Book"/>
            </a:endParaRPr>
          </a:p>
          <a:p>
            <a:pPr marL="2004695" marR="0" lvl="0" indent="0" defTabSz="914400" eaLnBrk="1" fontAlgn="auto" latinLnBrk="0" hangingPunct="1">
              <a:lnSpc>
                <a:spcPct val="100000"/>
              </a:lnSpc>
              <a:spcBef>
                <a:spcPts val="790"/>
              </a:spcBef>
              <a:spcAft>
                <a:spcPts val="0"/>
              </a:spcAft>
              <a:buClrTx/>
              <a:buSzTx/>
              <a:buFontTx/>
              <a:buNone/>
              <a:tabLst/>
              <a:defRPr/>
            </a:pPr>
            <a:r>
              <a:rPr kumimoji="0" sz="1800" b="0" i="0" u="sng" strike="noStrike" kern="0" cap="none" spc="-10" normalizeH="0" baseline="0" noProof="0">
                <a:ln>
                  <a:noFill/>
                </a:ln>
                <a:solidFill>
                  <a:srgbClr val="2BB673"/>
                </a:solidFill>
                <a:effectLst/>
                <a:uLnTx/>
                <a:uFill>
                  <a:solidFill>
                    <a:srgbClr val="2BB673"/>
                  </a:solidFill>
                </a:uFill>
                <a:latin typeface="Franklin Gothic Book"/>
                <a:cs typeface="Franklin Gothic Book"/>
                <a:hlinkClick r:id="rId2"/>
              </a:rPr>
              <a:t>https://www.mass.gov/info-details/health-insurance-</a:t>
            </a:r>
            <a:r>
              <a:rPr kumimoji="0" sz="1800" b="0" i="0" u="sng" strike="noStrike" kern="0" cap="none" spc="0" normalizeH="0" baseline="0" noProof="0">
                <a:ln>
                  <a:noFill/>
                </a:ln>
                <a:solidFill>
                  <a:srgbClr val="2BB673"/>
                </a:solidFill>
                <a:effectLst/>
                <a:uLnTx/>
                <a:uFill>
                  <a:solidFill>
                    <a:srgbClr val="2BB673"/>
                  </a:solidFill>
                </a:uFill>
                <a:latin typeface="Franklin Gothic Book"/>
                <a:cs typeface="Franklin Gothic Book"/>
                <a:hlinkClick r:id="rId2"/>
              </a:rPr>
              <a:t>buy-out-</a:t>
            </a:r>
            <a:r>
              <a:rPr kumimoji="0" sz="1800" b="0" i="0" u="sng" strike="noStrike" kern="0" cap="none" spc="-10" normalizeH="0" baseline="0" noProof="0">
                <a:ln>
                  <a:noFill/>
                </a:ln>
                <a:solidFill>
                  <a:srgbClr val="2BB673"/>
                </a:solidFill>
                <a:effectLst/>
                <a:uLnTx/>
                <a:uFill>
                  <a:solidFill>
                    <a:srgbClr val="2BB673"/>
                  </a:solidFill>
                </a:uFill>
                <a:latin typeface="Franklin Gothic Book"/>
                <a:cs typeface="Franklin Gothic Book"/>
                <a:hlinkClick r:id="rId2"/>
              </a:rPr>
              <a:t>program</a:t>
            </a:r>
            <a:endParaRPr kumimoji="0" sz="1800" b="0" i="0" u="none" strike="noStrike" kern="0" cap="none" spc="0" normalizeH="0" baseline="0" noProof="0">
              <a:ln>
                <a:noFill/>
              </a:ln>
              <a:solidFill>
                <a:sysClr val="windowText" lastClr="000000"/>
              </a:solidFill>
              <a:effectLst/>
              <a:uLnTx/>
              <a:uFillTx/>
              <a:latin typeface="Franklin Gothic Book"/>
              <a:cs typeface="Franklin Gothic Book"/>
            </a:endParaRPr>
          </a:p>
          <a:p>
            <a:pPr marL="241300" marR="738505" indent="-229235">
              <a:spcBef>
                <a:spcPts val="985"/>
              </a:spcBef>
              <a:defRPr/>
            </a:pPr>
            <a:r>
              <a:rPr kumimoji="0" sz="2000" b="0" i="0" u="none" strike="noStrike" kern="0" cap="none" spc="0" normalizeH="0" baseline="0" noProof="0">
                <a:ln>
                  <a:noFill/>
                </a:ln>
                <a:effectLst/>
                <a:uLnTx/>
                <a:uFillTx/>
                <a:latin typeface="Franklin Gothic Book"/>
                <a:cs typeface="Franklin Gothic Book"/>
              </a:rPr>
              <a:t>T</a:t>
            </a:r>
            <a:r>
              <a:rPr sz="2000">
                <a:latin typeface="Franklin Gothic Book"/>
              </a:rPr>
              <a:t>here are two buy-out periods, and your reimbursement will be determined based on the </a:t>
            </a:r>
            <a:r>
              <a:rPr lang="en-US" sz="2000">
                <a:latin typeface="Franklin Gothic Book"/>
              </a:rPr>
              <a:t>GIC product</a:t>
            </a:r>
            <a:r>
              <a:rPr sz="2000">
                <a:latin typeface="Franklin Gothic Book"/>
              </a:rPr>
              <a:t> you are enrolled in at the end of the covered period.</a:t>
            </a:r>
          </a:p>
          <a:p>
            <a:pPr marL="241300" marR="5080" lvl="0" indent="-229235" defTabSz="914400" eaLnBrk="1" fontAlgn="auto" latinLnBrk="0" hangingPunct="1">
              <a:lnSpc>
                <a:spcPct val="100000"/>
              </a:lnSpc>
              <a:spcBef>
                <a:spcPts val="1010"/>
              </a:spcBef>
              <a:spcAft>
                <a:spcPts val="0"/>
              </a:spcAft>
              <a:buClrTx/>
              <a:buSzTx/>
              <a:buFont typeface="Arial"/>
              <a:buChar char="•"/>
              <a:tabLst>
                <a:tab pos="241300" algn="l"/>
              </a:tabLst>
              <a:defRPr/>
            </a:pPr>
            <a:r>
              <a:rPr kumimoji="0" sz="2000" b="0" i="0" u="none" strike="noStrike" kern="0" cap="none" spc="0" normalizeH="0" baseline="0" noProof="0">
                <a:ln>
                  <a:noFill/>
                </a:ln>
                <a:effectLst/>
                <a:uLnTx/>
                <a:uFillTx/>
                <a:latin typeface="Franklin Gothic Book"/>
                <a:cs typeface="Franklin Gothic Book"/>
              </a:rPr>
              <a:t>During</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Annual</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Enrollment,</a:t>
            </a:r>
            <a:r>
              <a:rPr kumimoji="0" sz="2000" b="0" i="0" u="none" strike="noStrike" kern="0" cap="none" spc="-6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April</a:t>
            </a:r>
            <a:r>
              <a:rPr kumimoji="0" sz="2000" b="0" i="0" u="none" strike="noStrike" kern="0" cap="none" spc="-35" normalizeH="0" baseline="0" noProof="0">
                <a:ln>
                  <a:noFill/>
                </a:ln>
                <a:effectLst/>
                <a:uLnTx/>
                <a:uFillTx/>
                <a:latin typeface="Franklin Gothic Book"/>
                <a:cs typeface="Franklin Gothic Book"/>
              </a:rPr>
              <a:t> </a:t>
            </a:r>
            <a:r>
              <a:rPr kumimoji="0" lang="en-US" sz="2000" b="0" i="0" u="none" strike="noStrike" kern="0" cap="none" spc="-35" normalizeH="0" baseline="0" noProof="0">
                <a:ln>
                  <a:noFill/>
                </a:ln>
                <a:effectLst/>
                <a:uLnTx/>
                <a:uFillTx/>
                <a:latin typeface="Franklin Gothic Book"/>
                <a:cs typeface="Franklin Gothic Book"/>
              </a:rPr>
              <a:t>1</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May</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1,</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6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If</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were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insured</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with</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GIC</a:t>
            </a:r>
            <a:r>
              <a:rPr kumimoji="0" sz="2000" b="0" i="0" u="none" strike="noStrike" kern="0" cap="none" spc="-25" normalizeH="0" baseline="0" noProof="0">
                <a:ln>
                  <a:noFill/>
                </a:ln>
                <a:effectLst/>
                <a:uLnTx/>
                <a:uFillTx/>
                <a:latin typeface="Franklin Gothic Book"/>
                <a:cs typeface="Franklin Gothic Book"/>
              </a:rPr>
              <a:t> on </a:t>
            </a:r>
            <a:r>
              <a:rPr kumimoji="0" sz="2000" b="0" i="0" u="none" strike="noStrike" kern="0" cap="none" spc="0" normalizeH="0" baseline="0" noProof="0">
                <a:ln>
                  <a:noFill/>
                </a:ln>
                <a:effectLst/>
                <a:uLnTx/>
                <a:uFillTx/>
                <a:latin typeface="Franklin Gothic Book"/>
                <a:cs typeface="Franklin Gothic Book"/>
              </a:rPr>
              <a:t>January</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1,</a:t>
            </a:r>
            <a:r>
              <a:rPr kumimoji="0" sz="2000" b="0" i="0" u="none" strike="noStrike" kern="0" cap="none" spc="-40" normalizeH="0" baseline="0" noProof="0">
                <a:ln>
                  <a:noFill/>
                </a:ln>
                <a:effectLst/>
                <a:uLnTx/>
                <a:uFillTx/>
                <a:latin typeface="Franklin Gothic Book"/>
                <a:cs typeface="Franklin Gothic Book"/>
              </a:rPr>
              <a:t> </a:t>
            </a:r>
            <a:r>
              <a:rPr lang="en-US" sz="2000">
                <a:latin typeface="Franklin Gothic Book"/>
                <a:cs typeface="Franklin Gothic Book"/>
              </a:rPr>
              <a:t>2026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or</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before,</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and</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continue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your</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coverage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through</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June</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30,</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may</a:t>
            </a:r>
            <a:r>
              <a:rPr kumimoji="0" sz="2000" b="0" i="0" u="none" strike="noStrike" kern="0" cap="none" spc="-35" normalizeH="0" baseline="0" noProof="0">
                <a:ln>
                  <a:noFill/>
                </a:ln>
                <a:effectLst/>
                <a:uLnTx/>
                <a:uFillTx/>
                <a:latin typeface="Franklin Gothic Book"/>
                <a:cs typeface="Franklin Gothic Book"/>
              </a:rPr>
              <a:t> </a:t>
            </a:r>
            <a:r>
              <a:rPr kumimoji="0" sz="2000" b="0" i="0" u="sng" strike="noStrike" kern="0" cap="none" spc="0" normalizeH="0" baseline="0" noProof="0">
                <a:ln>
                  <a:noFill/>
                </a:ln>
                <a:solidFill>
                  <a:srgbClr val="2BB673"/>
                </a:solidFill>
                <a:effectLst/>
                <a:uLnTx/>
                <a:uFill>
                  <a:solidFill>
                    <a:srgbClr val="2BB673"/>
                  </a:solidFill>
                </a:uFill>
                <a:latin typeface="Franklin Gothic Book"/>
                <a:cs typeface="Franklin Gothic Book"/>
                <a:hlinkClick r:id="rId3"/>
              </a:rPr>
              <a:t>apply</a:t>
            </a:r>
            <a:r>
              <a:rPr kumimoji="0" sz="2000" b="0" i="0" u="sng" strike="noStrike" kern="0" cap="none" spc="-45" normalizeH="0" baseline="0" noProof="0">
                <a:ln>
                  <a:noFill/>
                </a:ln>
                <a:solidFill>
                  <a:srgbClr val="2BB673"/>
                </a:solidFill>
                <a:effectLst/>
                <a:uLnTx/>
                <a:uFill>
                  <a:solidFill>
                    <a:srgbClr val="2BB673"/>
                  </a:solidFill>
                </a:uFill>
                <a:latin typeface="Franklin Gothic Book"/>
                <a:cs typeface="Franklin Gothic Book"/>
              </a:rPr>
              <a:t> </a:t>
            </a:r>
            <a:r>
              <a:rPr kumimoji="0" sz="2000" b="0" i="0" u="none" strike="noStrike" kern="0" cap="none" spc="-25" normalizeH="0" baseline="0" noProof="0">
                <a:ln>
                  <a:noFill/>
                </a:ln>
                <a:effectLst/>
                <a:uLnTx/>
                <a:uFillTx/>
                <a:latin typeface="Franklin Gothic Book"/>
                <a:cs typeface="Franklin Gothic Book"/>
              </a:rPr>
              <a:t>to </a:t>
            </a:r>
            <a:r>
              <a:rPr kumimoji="0" sz="2000" b="0" i="0" u="none" strike="noStrike" kern="0" cap="none" spc="0" normalizeH="0" baseline="0" noProof="0">
                <a:ln>
                  <a:noFill/>
                </a:ln>
                <a:effectLst/>
                <a:uLnTx/>
                <a:uFillTx/>
                <a:latin typeface="Franklin Gothic Book"/>
                <a:cs typeface="Franklin Gothic Book"/>
              </a:rPr>
              <a:t>buy</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out</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your</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health</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plan</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coverage</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effective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July</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1,</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deadline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for</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submission</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is</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May</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25" normalizeH="0" baseline="0" noProof="0">
                <a:ln>
                  <a:noFill/>
                </a:ln>
                <a:effectLst/>
                <a:uLnTx/>
                <a:uFillTx/>
                <a:latin typeface="Franklin Gothic Book"/>
                <a:cs typeface="Franklin Gothic Book"/>
              </a:rPr>
              <a:t>1, </a:t>
            </a:r>
            <a:r>
              <a:rPr kumimoji="0" sz="2000" b="0" i="0" u="none" strike="noStrike" kern="0" cap="none" spc="-10" normalizeH="0" baseline="0" noProof="0">
                <a:ln>
                  <a:noFill/>
                </a:ln>
                <a:effectLst/>
                <a:uLnTx/>
                <a:uFillTx/>
                <a:latin typeface="Franklin Gothic Book"/>
                <a:cs typeface="Franklin Gothic Book"/>
              </a:rPr>
              <a:t>202</a:t>
            </a:r>
            <a:r>
              <a:rPr kumimoji="0" lang="en-US" sz="2000" b="0" i="0" u="none" strike="noStrike" kern="0" cap="none" spc="-10" normalizeH="0" baseline="0" noProof="0">
                <a:ln>
                  <a:noFill/>
                </a:ln>
                <a:effectLst/>
                <a:uLnTx/>
                <a:uFillTx/>
                <a:latin typeface="Franklin Gothic Book"/>
                <a:cs typeface="Franklin Gothic Book"/>
              </a:rPr>
              <a:t>6</a:t>
            </a:r>
            <a:r>
              <a:rPr kumimoji="0" sz="2000" b="0" i="0" u="none" strike="noStrike" kern="0" cap="none" spc="-10" normalizeH="0" baseline="0" noProof="0">
                <a:ln>
                  <a:noFill/>
                </a:ln>
                <a:effectLst/>
                <a:uLnTx/>
                <a:uFillTx/>
                <a:latin typeface="Franklin Gothic Book"/>
                <a:cs typeface="Franklin Gothic Book"/>
              </a:rPr>
              <a:t>*.</a:t>
            </a:r>
            <a:endParaRPr kumimoji="0" sz="2000" b="0" i="0" u="none" strike="noStrike" kern="0" cap="none" spc="0" normalizeH="0" baseline="0" noProof="0">
              <a:ln>
                <a:noFill/>
              </a:ln>
              <a:effectLst/>
              <a:uLnTx/>
              <a:uFillTx/>
              <a:latin typeface="Franklin Gothic Book"/>
              <a:cs typeface="Franklin Gothic Book"/>
            </a:endParaRPr>
          </a:p>
          <a:p>
            <a:pPr marL="241300" marR="188595" lvl="0" indent="-229235" defTabSz="914400" eaLnBrk="1" fontAlgn="auto" latinLnBrk="0" hangingPunct="1">
              <a:lnSpc>
                <a:spcPct val="100000"/>
              </a:lnSpc>
              <a:spcBef>
                <a:spcPts val="994"/>
              </a:spcBef>
              <a:spcAft>
                <a:spcPts val="0"/>
              </a:spcAft>
              <a:buClrTx/>
              <a:buSzTx/>
              <a:buFont typeface="Arial"/>
              <a:buChar char="•"/>
              <a:tabLst>
                <a:tab pos="241300" algn="l"/>
              </a:tabLst>
              <a:defRPr/>
            </a:pPr>
            <a:r>
              <a:rPr kumimoji="0" sz="2000" b="0" i="0" u="none" strike="noStrike" kern="0" cap="none" spc="0" normalizeH="0" baseline="0" noProof="0">
                <a:ln>
                  <a:noFill/>
                </a:ln>
                <a:effectLst/>
                <a:uLnTx/>
                <a:uFillTx/>
                <a:latin typeface="Franklin Gothic Book"/>
                <a:cs typeface="Franklin Gothic Book"/>
              </a:rPr>
              <a:t>October</a:t>
            </a:r>
            <a:r>
              <a:rPr kumimoji="0" sz="2000" b="0" i="0" u="none" strike="noStrike" kern="0" cap="none" spc="-55" normalizeH="0" baseline="0" noProof="0">
                <a:ln>
                  <a:noFill/>
                </a:ln>
                <a:effectLst/>
                <a:uLnTx/>
                <a:uFillTx/>
                <a:latin typeface="Franklin Gothic Book"/>
                <a:cs typeface="Franklin Gothic Book"/>
              </a:rPr>
              <a:t> </a:t>
            </a:r>
            <a:r>
              <a:rPr kumimoji="0" lang="en-US" sz="2000" b="0" i="0" u="none" strike="noStrike" kern="0" cap="none" spc="-55" normalizeH="0" baseline="0" noProof="0">
                <a:ln>
                  <a:noFill/>
                </a:ln>
                <a:effectLst/>
                <a:uLnTx/>
                <a:uFillTx/>
                <a:latin typeface="Franklin Gothic Book"/>
                <a:cs typeface="Franklin Gothic Book"/>
              </a:rPr>
              <a:t>5</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October</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30,</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If</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are</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insured</a:t>
            </a:r>
            <a:r>
              <a:rPr kumimoji="0" sz="2000" b="0" i="0" u="none" strike="noStrike" kern="0" cap="none" spc="-1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with</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GIC</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on</a:t>
            </a:r>
            <a:r>
              <a:rPr kumimoji="0" sz="2000" b="0" i="0" u="none" strike="noStrike" kern="0" cap="none" spc="-1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July</a:t>
            </a:r>
            <a:r>
              <a:rPr kumimoji="0" sz="2000" b="0" i="0" u="none" strike="noStrike" kern="0" cap="none" spc="-1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1,</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or</a:t>
            </a:r>
            <a:r>
              <a:rPr kumimoji="0" sz="2000" b="0" i="0" u="none" strike="noStrike" kern="0" cap="none" spc="-20"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before, </a:t>
            </a:r>
            <a:r>
              <a:rPr kumimoji="0" sz="2000" b="0" i="0" u="none" strike="noStrike" kern="0" cap="none" spc="0" normalizeH="0" baseline="0" noProof="0">
                <a:ln>
                  <a:noFill/>
                </a:ln>
                <a:effectLst/>
                <a:uLnTx/>
                <a:uFillTx/>
                <a:latin typeface="Franklin Gothic Book"/>
                <a:cs typeface="Franklin Gothic Book"/>
              </a:rPr>
              <a:t>and</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continue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your</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coverage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through</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December</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31,</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202</a:t>
            </a:r>
            <a:r>
              <a:rPr kumimoji="0" lang="en-US" sz="2000" b="0" i="0" u="none" strike="noStrike" kern="0" cap="none" spc="0" normalizeH="0" baseline="0" noProof="0">
                <a:ln>
                  <a:noFill/>
                </a:ln>
                <a:effectLst/>
                <a:uLnTx/>
                <a:uFillTx/>
                <a:latin typeface="Franklin Gothic Book"/>
                <a:cs typeface="Franklin Gothic Book"/>
              </a:rPr>
              <a:t>6</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may</a:t>
            </a:r>
            <a:r>
              <a:rPr kumimoji="0" sz="2000" b="0" i="0" u="none" strike="noStrike" kern="0" cap="none" spc="-40" normalizeH="0" baseline="0" noProof="0">
                <a:ln>
                  <a:noFill/>
                </a:ln>
                <a:effectLst/>
                <a:uLnTx/>
                <a:uFillTx/>
                <a:latin typeface="Franklin Gothic Book"/>
                <a:cs typeface="Franklin Gothic Book"/>
              </a:rPr>
              <a:t> </a:t>
            </a:r>
            <a:r>
              <a:rPr kumimoji="0" sz="2000" b="0" i="0" u="sng" strike="noStrike" kern="0" cap="none" spc="0" normalizeH="0" baseline="0" noProof="0">
                <a:ln>
                  <a:noFill/>
                </a:ln>
                <a:solidFill>
                  <a:srgbClr val="2BB673"/>
                </a:solidFill>
                <a:effectLst/>
                <a:uLnTx/>
                <a:uFill>
                  <a:solidFill>
                    <a:srgbClr val="2BB673"/>
                  </a:solidFill>
                </a:uFill>
                <a:latin typeface="Franklin Gothic Book"/>
                <a:cs typeface="Franklin Gothic Book"/>
                <a:hlinkClick r:id="rId3"/>
              </a:rPr>
              <a:t>apply</a:t>
            </a:r>
            <a:r>
              <a:rPr kumimoji="0" sz="2000" b="0" i="0" u="sng" strike="noStrike" kern="0" cap="none" spc="-50" normalizeH="0" baseline="0" noProof="0">
                <a:ln>
                  <a:noFill/>
                </a:ln>
                <a:solidFill>
                  <a:srgbClr val="2BB673"/>
                </a:solidFill>
                <a:effectLst/>
                <a:uLnTx/>
                <a:uFill>
                  <a:solidFill>
                    <a:srgbClr val="2BB673"/>
                  </a:solidFill>
                </a:uFill>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to</a:t>
            </a:r>
            <a:r>
              <a:rPr kumimoji="0" sz="2000" b="0" i="0" u="none" strike="noStrike" kern="0" cap="none" spc="-5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buy</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out</a:t>
            </a:r>
            <a:r>
              <a:rPr kumimoji="0" sz="2000" b="0" i="0" u="none" strike="noStrike" kern="0" cap="none" spc="-4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your</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health </a:t>
            </a:r>
            <a:r>
              <a:rPr kumimoji="0" sz="2000" b="0" i="0" u="none" strike="noStrike" kern="0" cap="none" spc="0" normalizeH="0" baseline="0" noProof="0">
                <a:ln>
                  <a:noFill/>
                </a:ln>
                <a:effectLst/>
                <a:uLnTx/>
                <a:uFillTx/>
                <a:latin typeface="Franklin Gothic Book"/>
                <a:cs typeface="Franklin Gothic Book"/>
              </a:rPr>
              <a:t>plan</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coverage</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effective</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January</a:t>
            </a:r>
            <a:r>
              <a:rPr kumimoji="0" sz="2000" b="0" i="0" u="none" strike="noStrike" kern="0" cap="none" spc="-1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1,</a:t>
            </a:r>
            <a:r>
              <a:rPr kumimoji="0" sz="2000" b="0" i="0" u="none" strike="noStrike" kern="0" cap="none" spc="-30" normalizeH="0" baseline="0" noProof="0">
                <a:ln>
                  <a:noFill/>
                </a:ln>
                <a:effectLst/>
                <a:uLnTx/>
                <a:uFillTx/>
                <a:latin typeface="Franklin Gothic Book"/>
                <a:cs typeface="Franklin Gothic Book"/>
              </a:rPr>
              <a:t> </a:t>
            </a:r>
            <a:r>
              <a:rPr lang="en-US" sz="2000">
                <a:latin typeface="Franklin Gothic Book"/>
                <a:cs typeface="Franklin Gothic Book"/>
              </a:rPr>
              <a:t>2027</a:t>
            </a:r>
            <a:r>
              <a:rPr kumimoji="0" sz="2000" b="0" i="0" u="none" strike="noStrike" kern="0" cap="none" spc="0" normalizeH="0" baseline="0" noProof="0">
                <a:ln>
                  <a:noFill/>
                </a:ln>
                <a:effectLst/>
                <a:uLnTx/>
                <a:uFillTx/>
                <a:latin typeface="Franklin Gothic Book"/>
                <a:cs typeface="Franklin Gothic Book"/>
              </a:rPr>
              <a:t>.</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The</a:t>
            </a:r>
            <a:r>
              <a:rPr kumimoji="0" sz="2000" b="0" i="0" u="none" strike="noStrike" kern="0" cap="none" spc="-5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deadline</a:t>
            </a:r>
            <a:r>
              <a:rPr kumimoji="0" sz="2000" b="0" i="0" u="none" strike="noStrike" kern="0" cap="none" spc="-3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for</a:t>
            </a:r>
            <a:r>
              <a:rPr kumimoji="0" sz="2000" b="0" i="0" u="none" strike="noStrike" kern="0" cap="none" spc="-3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submission</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is</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October</a:t>
            </a:r>
            <a:r>
              <a:rPr kumimoji="0" sz="2000" b="0" i="0" u="none" strike="noStrike" kern="0" cap="none" spc="-25" normalizeH="0" baseline="0" noProof="0">
                <a:ln>
                  <a:noFill/>
                </a:ln>
                <a:effectLst/>
                <a:uLnTx/>
                <a:uFillTx/>
                <a:latin typeface="Franklin Gothic Book"/>
                <a:cs typeface="Franklin Gothic Book"/>
              </a:rPr>
              <a:t> </a:t>
            </a:r>
            <a:r>
              <a:rPr kumimoji="0" sz="2000" b="0" i="0" u="none" strike="noStrike" kern="0" cap="none" spc="0" normalizeH="0" baseline="0" noProof="0">
                <a:ln>
                  <a:noFill/>
                </a:ln>
                <a:effectLst/>
                <a:uLnTx/>
                <a:uFillTx/>
                <a:latin typeface="Franklin Gothic Book"/>
                <a:cs typeface="Franklin Gothic Book"/>
              </a:rPr>
              <a:t>30,</a:t>
            </a:r>
            <a:r>
              <a:rPr kumimoji="0" sz="2000" b="0" i="0" u="none" strike="noStrike" kern="0" cap="none" spc="-40" normalizeH="0" baseline="0" noProof="0">
                <a:ln>
                  <a:noFill/>
                </a:ln>
                <a:effectLst/>
                <a:uLnTx/>
                <a:uFillTx/>
                <a:latin typeface="Franklin Gothic Book"/>
                <a:cs typeface="Franklin Gothic Book"/>
              </a:rPr>
              <a:t> </a:t>
            </a:r>
            <a:r>
              <a:rPr kumimoji="0" sz="2000" b="0" i="0" u="none" strike="noStrike" kern="0" cap="none" spc="-10" normalizeH="0" baseline="0" noProof="0">
                <a:ln>
                  <a:noFill/>
                </a:ln>
                <a:effectLst/>
                <a:uLnTx/>
                <a:uFillTx/>
                <a:latin typeface="Franklin Gothic Book"/>
                <a:cs typeface="Franklin Gothic Book"/>
              </a:rPr>
              <a:t>202</a:t>
            </a:r>
            <a:r>
              <a:rPr kumimoji="0" lang="en-US" sz="2000" b="0" i="0" u="none" strike="noStrike" kern="0" cap="none" spc="-10" normalizeH="0" baseline="0" noProof="0">
                <a:ln>
                  <a:noFill/>
                </a:ln>
                <a:effectLst/>
                <a:uLnTx/>
                <a:uFillTx/>
                <a:latin typeface="Franklin Gothic Book"/>
                <a:cs typeface="Franklin Gothic Book"/>
              </a:rPr>
              <a:t>6</a:t>
            </a:r>
            <a:r>
              <a:rPr kumimoji="0" sz="2000" b="0" i="0" u="none" strike="noStrike" kern="0" cap="none" spc="-10" normalizeH="0" baseline="0" noProof="0">
                <a:ln>
                  <a:noFill/>
                </a:ln>
                <a:effectLst/>
                <a:uLnTx/>
                <a:uFillTx/>
                <a:latin typeface="Franklin Gothic Book"/>
                <a:cs typeface="Franklin Gothic Book"/>
              </a:rPr>
              <a:t>*.</a:t>
            </a:r>
            <a:endParaRPr kumimoji="0" sz="2000" b="0" i="0" u="none" strike="noStrike" kern="0" cap="none" spc="0" normalizeH="0" baseline="0" noProof="0">
              <a:ln>
                <a:noFill/>
              </a:ln>
              <a:effectLst/>
              <a:uLnTx/>
              <a:uFillTx/>
              <a:latin typeface="Franklin Gothic Book"/>
              <a:cs typeface="Franklin Gothic Book"/>
            </a:endParaRPr>
          </a:p>
          <a:p>
            <a:pPr marL="241300" marR="304165" indent="-229235">
              <a:spcBef>
                <a:spcPts val="1025"/>
              </a:spcBef>
              <a:buFont typeface="Arial"/>
              <a:buChar char="•"/>
              <a:tabLst>
                <a:tab pos="241300" algn="l"/>
              </a:tabLst>
              <a:defRPr/>
            </a:pPr>
            <a:r>
              <a:rPr kumimoji="0" sz="1400" b="0" i="0" u="none" strike="noStrike" kern="0" cap="none" spc="0" normalizeH="0" baseline="0" noProof="0">
                <a:ln>
                  <a:noFill/>
                </a:ln>
                <a:effectLst/>
                <a:uLnTx/>
                <a:uFillTx/>
                <a:latin typeface="Franklin Gothic Book"/>
                <a:cs typeface="Franklin Gothic Book"/>
              </a:rPr>
              <a:t>*Applications</a:t>
            </a:r>
            <a:r>
              <a:rPr kumimoji="0" sz="1400" b="0" i="0" u="none" strike="noStrike" kern="0" cap="none" spc="-3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received</a:t>
            </a:r>
            <a:r>
              <a:rPr kumimoji="0" sz="1400" b="0" i="0" u="none" strike="noStrike" kern="0" cap="none" spc="-5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after</a:t>
            </a:r>
            <a:r>
              <a:rPr kumimoji="0" sz="1400" b="0" i="0" u="none" strike="noStrike" kern="0" cap="none" spc="-2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the</a:t>
            </a:r>
            <a:r>
              <a:rPr kumimoji="0" sz="1400" b="0" i="0" u="none" strike="noStrike" kern="0" cap="none" spc="-4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deadlines</a:t>
            </a:r>
            <a:r>
              <a:rPr kumimoji="0" sz="1400" b="0" i="0" u="none" strike="noStrike" kern="0" cap="none" spc="-4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for</a:t>
            </a:r>
            <a:r>
              <a:rPr kumimoji="0" sz="1400" b="0" i="0" u="none" strike="noStrike" kern="0" cap="none" spc="-10"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the</a:t>
            </a:r>
            <a:r>
              <a:rPr kumimoji="0" sz="1400" b="0" i="0" u="none" strike="noStrike" kern="0" cap="none" spc="-30"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buy-out</a:t>
            </a:r>
            <a:r>
              <a:rPr kumimoji="0" sz="1400" b="0" i="0" u="none" strike="noStrike" kern="0" cap="none" spc="-4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periods</a:t>
            </a:r>
            <a:r>
              <a:rPr kumimoji="0" sz="1400" b="0" i="0" u="none" strike="noStrike" kern="0" cap="none" spc="-3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will</a:t>
            </a:r>
            <a:r>
              <a:rPr kumimoji="0" sz="1400" b="0" i="0" u="none" strike="noStrike" kern="0" cap="none" spc="-1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not</a:t>
            </a:r>
            <a:r>
              <a:rPr kumimoji="0" sz="1400" b="0" i="0" u="none" strike="noStrike" kern="0" cap="none" spc="-30"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be</a:t>
            </a:r>
            <a:r>
              <a:rPr kumimoji="0" sz="1400" b="0" i="0" u="none" strike="noStrike" kern="0" cap="none" spc="-30"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accepted.</a:t>
            </a:r>
            <a:r>
              <a:rPr kumimoji="0" sz="1400" b="0" i="0" u="none" strike="noStrike" kern="0" cap="none" spc="-35" normalizeH="0" baseline="0" noProof="0">
                <a:ln>
                  <a:noFill/>
                </a:ln>
                <a:effectLst/>
                <a:uLnTx/>
                <a:uFillTx/>
                <a:latin typeface="Franklin Gothic Book"/>
                <a:cs typeface="Franklin Gothic Book"/>
              </a:rPr>
              <a:t> </a:t>
            </a:r>
            <a:r>
              <a:rPr kumimoji="0" sz="1400" b="0" i="0" u="none" strike="noStrike" kern="0" cap="none" spc="-10" normalizeH="0" baseline="0" noProof="0">
                <a:ln>
                  <a:noFill/>
                </a:ln>
                <a:effectLst/>
                <a:uLnTx/>
                <a:uFillTx/>
                <a:latin typeface="Franklin Gothic Book"/>
                <a:cs typeface="Franklin Gothic Book"/>
              </a:rPr>
              <a:t>Employees</a:t>
            </a:r>
            <a:r>
              <a:rPr kumimoji="0" sz="1400" b="0" i="0" u="none" strike="noStrike" kern="0" cap="none" spc="-4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must</a:t>
            </a:r>
            <a:r>
              <a:rPr kumimoji="0" sz="1400" b="0" i="0" u="none" strike="noStrike" kern="0" cap="none" spc="-2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have</a:t>
            </a:r>
            <a:r>
              <a:rPr kumimoji="0" sz="1400" b="0" i="0" u="none" strike="noStrike" kern="0" cap="none" spc="-40"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access</a:t>
            </a:r>
            <a:r>
              <a:rPr lang="en-US" sz="1400" spc="-50">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to</a:t>
            </a:r>
            <a:r>
              <a:rPr kumimoji="0" sz="1400" b="0" i="0" u="none" strike="noStrike" kern="0" cap="none" normalizeH="0" baseline="0" noProof="0">
                <a:ln>
                  <a:noFill/>
                </a:ln>
                <a:effectLst/>
                <a:uLnTx/>
                <a:uFillTx/>
                <a:latin typeface="Franklin Gothic Book"/>
                <a:cs typeface="Franklin Gothic Book"/>
              </a:rPr>
              <a:t> </a:t>
            </a:r>
            <a:r>
              <a:rPr lang="en-US" sz="1400">
                <a:latin typeface="Franklin Gothic Book"/>
                <a:cs typeface="Franklin Gothic Book"/>
              </a:rPr>
              <a:t>                         </a:t>
            </a:r>
            <a:r>
              <a:rPr lang="en-US" sz="1400" spc="-25">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other</a:t>
            </a:r>
            <a:r>
              <a:rPr kumimoji="0" sz="1400" b="0" i="0" u="none" strike="noStrike" kern="0" cap="none" spc="-50" normalizeH="0" baseline="0" noProof="0">
                <a:ln>
                  <a:noFill/>
                </a:ln>
                <a:effectLst/>
                <a:uLnTx/>
                <a:uFillTx/>
                <a:latin typeface="Franklin Gothic Book"/>
                <a:cs typeface="Franklin Gothic Book"/>
              </a:rPr>
              <a:t> </a:t>
            </a:r>
            <a:r>
              <a:rPr kumimoji="0" sz="1400" b="1" i="0" u="none" strike="noStrike" kern="0" cap="none" spc="-10" normalizeH="0" baseline="0" noProof="0">
                <a:ln>
                  <a:noFill/>
                </a:ln>
                <a:effectLst/>
                <a:uLnTx/>
                <a:uFillTx/>
                <a:latin typeface="Franklin Gothic Book"/>
                <a:cs typeface="Franklin Gothic Book"/>
              </a:rPr>
              <a:t>employer-</a:t>
            </a:r>
            <a:r>
              <a:rPr kumimoji="0" sz="1400" b="1" i="0" u="none" strike="noStrike" kern="0" cap="none" spc="0" normalizeH="0" baseline="0" noProof="0">
                <a:ln>
                  <a:noFill/>
                </a:ln>
                <a:effectLst/>
                <a:uLnTx/>
                <a:uFillTx/>
                <a:latin typeface="Franklin Gothic Book"/>
                <a:cs typeface="Franklin Gothic Book"/>
              </a:rPr>
              <a:t>sponsored</a:t>
            </a:r>
            <a:r>
              <a:rPr kumimoji="0" sz="1400" b="0" i="0" u="none" strike="noStrike" kern="0" cap="none" spc="-25" normalizeH="0" baseline="0" noProof="0">
                <a:ln>
                  <a:noFill/>
                </a:ln>
                <a:effectLst/>
                <a:uLnTx/>
                <a:uFillTx/>
                <a:latin typeface="Franklin Gothic Book"/>
                <a:cs typeface="Franklin Gothic Book"/>
              </a:rPr>
              <a:t> </a:t>
            </a:r>
            <a:r>
              <a:rPr kumimoji="0" sz="1400" b="0" i="0" u="none" strike="noStrike" kern="0" cap="none" spc="-10" normalizeH="0" baseline="0" noProof="0">
                <a:ln>
                  <a:noFill/>
                </a:ln>
                <a:effectLst/>
                <a:uLnTx/>
                <a:uFillTx/>
                <a:latin typeface="Franklin Gothic Book"/>
                <a:cs typeface="Franklin Gothic Book"/>
              </a:rPr>
              <a:t>coverage</a:t>
            </a:r>
            <a:r>
              <a:rPr kumimoji="0" sz="1400" b="0" i="0" u="none" strike="noStrike" kern="0" cap="none" spc="-4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to</a:t>
            </a:r>
            <a:r>
              <a:rPr kumimoji="0" sz="1400" b="0" i="0" u="none" strike="noStrike" kern="0" cap="none" spc="-25" normalizeH="0" baseline="0" noProof="0">
                <a:ln>
                  <a:noFill/>
                </a:ln>
                <a:effectLst/>
                <a:uLnTx/>
                <a:uFillTx/>
                <a:latin typeface="Franklin Gothic Book"/>
                <a:cs typeface="Franklin Gothic Book"/>
              </a:rPr>
              <a:t> </a:t>
            </a:r>
            <a:r>
              <a:rPr kumimoji="0" sz="1400" b="0" i="0" u="none" strike="noStrike" kern="0" cap="none" spc="0" normalizeH="0" baseline="0" noProof="0">
                <a:ln>
                  <a:noFill/>
                </a:ln>
                <a:effectLst/>
                <a:uLnTx/>
                <a:uFillTx/>
                <a:latin typeface="Franklin Gothic Book"/>
                <a:cs typeface="Franklin Gothic Book"/>
              </a:rPr>
              <a:t>be</a:t>
            </a:r>
            <a:r>
              <a:rPr kumimoji="0" sz="1400" b="0" i="0" u="none" strike="noStrike" kern="0" cap="none" spc="-20" normalizeH="0" baseline="0" noProof="0">
                <a:ln>
                  <a:noFill/>
                </a:ln>
                <a:effectLst/>
                <a:uLnTx/>
                <a:uFillTx/>
                <a:latin typeface="Franklin Gothic Book"/>
                <a:cs typeface="Franklin Gothic Book"/>
              </a:rPr>
              <a:t> </a:t>
            </a:r>
            <a:r>
              <a:rPr kumimoji="0" sz="1400" b="0" i="0" u="none" strike="noStrike" kern="0" cap="none" spc="-10" normalizeH="0" baseline="0" noProof="0">
                <a:ln>
                  <a:noFill/>
                </a:ln>
                <a:effectLst/>
                <a:uLnTx/>
                <a:uFillTx/>
                <a:latin typeface="Franklin Gothic Book"/>
                <a:cs typeface="Franklin Gothic Book"/>
              </a:rPr>
              <a:t>eligible.</a:t>
            </a:r>
            <a:endParaRPr sz="1400" b="0" i="0" u="none" strike="noStrike" kern="0" cap="none" spc="0" normalizeH="0" baseline="0" noProof="0">
              <a:ln>
                <a:noFill/>
              </a:ln>
              <a:effectLst/>
              <a:uLnTx/>
              <a:uFillTx/>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Health</a:t>
            </a:r>
            <a:r>
              <a:rPr spc="30"/>
              <a:t> </a:t>
            </a:r>
            <a:r>
              <a:t>Insurance</a:t>
            </a:r>
            <a:r>
              <a:rPr spc="30"/>
              <a:t> </a:t>
            </a:r>
            <a:r>
              <a:t>Buy-</a:t>
            </a:r>
            <a:r>
              <a:rPr spc="-25"/>
              <a:t>Out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Buy</a:t>
            </a:r>
            <a:r>
              <a:rPr spc="-5"/>
              <a:t> </a:t>
            </a:r>
            <a:r>
              <a:t>Out</a:t>
            </a:r>
            <a:r>
              <a:rPr spc="-5"/>
              <a:t> </a:t>
            </a:r>
            <a:r>
              <a:t>Rates Effective</a:t>
            </a:r>
            <a:r>
              <a:rPr spc="-20"/>
              <a:t> </a:t>
            </a:r>
            <a:r>
              <a:t>July</a:t>
            </a:r>
            <a:r>
              <a:rPr spc="-5"/>
              <a:t> </a:t>
            </a:r>
            <a:r>
              <a:t>1, </a:t>
            </a:r>
            <a:r>
              <a:rPr spc="-20"/>
              <a:t>202</a:t>
            </a:r>
            <a:r>
              <a:rPr lang="en-US" spc="-20"/>
              <a:t>6</a:t>
            </a:r>
            <a:endParaRPr spc="-20"/>
          </a:p>
        </p:txBody>
      </p:sp>
      <p:pic>
        <p:nvPicPr>
          <p:cNvPr id="4" name="object 4"/>
          <p:cNvPicPr/>
          <p:nvPr/>
        </p:nvPicPr>
        <p:blipFill>
          <a:blip r:embed="rId2" cstate="print"/>
          <a:stretch>
            <a:fillRect/>
          </a:stretch>
        </p:blipFill>
        <p:spPr>
          <a:xfrm>
            <a:off x="9875011" y="117360"/>
            <a:ext cx="1264056" cy="1121270"/>
          </a:xfrm>
          <a:prstGeom prst="rect">
            <a:avLst/>
          </a:prstGeom>
        </p:spPr>
      </p:pic>
      <p:pic>
        <p:nvPicPr>
          <p:cNvPr id="6" name="Picture 5">
            <a:extLst>
              <a:ext uri="{FF2B5EF4-FFF2-40B4-BE49-F238E27FC236}">
                <a16:creationId xmlns:a16="http://schemas.microsoft.com/office/drawing/2014/main" id="{4417B522-48DA-F1A4-493B-560AB62414B8}"/>
              </a:ext>
            </a:extLst>
          </p:cNvPr>
          <p:cNvPicPr>
            <a:picLocks noChangeAspect="1"/>
          </p:cNvPicPr>
          <p:nvPr/>
        </p:nvPicPr>
        <p:blipFill>
          <a:blip r:embed="rId3"/>
          <a:stretch>
            <a:fillRect/>
          </a:stretch>
        </p:blipFill>
        <p:spPr>
          <a:xfrm>
            <a:off x="122571" y="1117934"/>
            <a:ext cx="11941037" cy="53120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75563" y="424637"/>
            <a:ext cx="4787900" cy="697230"/>
          </a:xfrm>
          <a:prstGeom prst="rect">
            <a:avLst/>
          </a:prstGeom>
        </p:spPr>
        <p:txBody>
          <a:bodyPr vert="horz" wrap="square" lIns="0" tIns="13335" rIns="0" bIns="0" rtlCol="0">
            <a:spAutoFit/>
          </a:bodyPr>
          <a:lstStyle/>
          <a:p>
            <a:pPr marL="12700">
              <a:lnSpc>
                <a:spcPct val="100000"/>
              </a:lnSpc>
              <a:spcBef>
                <a:spcPts val="105"/>
              </a:spcBef>
            </a:pPr>
            <a:r>
              <a:t>Our</a:t>
            </a:r>
            <a:r>
              <a:rPr spc="-55"/>
              <a:t> </a:t>
            </a:r>
            <a:r>
              <a:t>Goals</a:t>
            </a:r>
            <a:r>
              <a:rPr spc="-45"/>
              <a:t> </a:t>
            </a:r>
            <a:r>
              <a:t>for</a:t>
            </a:r>
            <a:r>
              <a:rPr spc="-45"/>
              <a:t> </a:t>
            </a:r>
            <a:r>
              <a:t>You</a:t>
            </a:r>
            <a:r>
              <a:rPr spc="-45"/>
              <a:t> </a:t>
            </a:r>
            <a:r>
              <a:rPr spc="-20"/>
              <a:t>Today</a:t>
            </a:r>
          </a:p>
        </p:txBody>
      </p:sp>
      <p:sp>
        <p:nvSpPr>
          <p:cNvPr id="3" name="object 3"/>
          <p:cNvSpPr txBox="1"/>
          <p:nvPr/>
        </p:nvSpPr>
        <p:spPr>
          <a:xfrm>
            <a:off x="575563" y="2466593"/>
            <a:ext cx="10347325" cy="2626995"/>
          </a:xfrm>
          <a:prstGeom prst="rect">
            <a:avLst/>
          </a:prstGeom>
        </p:spPr>
        <p:txBody>
          <a:bodyPr vert="horz" wrap="square" lIns="0" tIns="60960" rIns="0" bIns="0" rtlCol="0">
            <a:spAutoFit/>
          </a:bodyPr>
          <a:lstStyle/>
          <a:p>
            <a:pPr marL="240029" marR="5080" indent="-227965">
              <a:lnSpc>
                <a:spcPts val="3020"/>
              </a:lnSpc>
              <a:spcBef>
                <a:spcPts val="480"/>
              </a:spcBef>
              <a:buFont typeface="Arial"/>
              <a:buChar char="•"/>
              <a:tabLst>
                <a:tab pos="241300" algn="l"/>
              </a:tabLst>
            </a:pPr>
            <a:r>
              <a:rPr sz="2800">
                <a:latin typeface="Franklin Gothic Book"/>
                <a:cs typeface="Franklin Gothic Book"/>
              </a:rPr>
              <a:t>Gain</a:t>
            </a:r>
            <a:r>
              <a:rPr sz="2800" spc="-40">
                <a:latin typeface="Franklin Gothic Book"/>
                <a:cs typeface="Franklin Gothic Book"/>
              </a:rPr>
              <a:t> </a:t>
            </a:r>
            <a:r>
              <a:rPr sz="2800">
                <a:latin typeface="Franklin Gothic Book"/>
                <a:cs typeface="Franklin Gothic Book"/>
              </a:rPr>
              <a:t>a</a:t>
            </a:r>
            <a:r>
              <a:rPr sz="2800" spc="-50">
                <a:latin typeface="Franklin Gothic Book"/>
                <a:cs typeface="Franklin Gothic Book"/>
              </a:rPr>
              <a:t> </a:t>
            </a:r>
            <a:r>
              <a:rPr sz="2800">
                <a:latin typeface="Franklin Gothic Book"/>
                <a:cs typeface="Franklin Gothic Book"/>
              </a:rPr>
              <a:t>clearer</a:t>
            </a:r>
            <a:r>
              <a:rPr sz="2800" spc="-70">
                <a:latin typeface="Franklin Gothic Book"/>
                <a:cs typeface="Franklin Gothic Book"/>
              </a:rPr>
              <a:t> </a:t>
            </a:r>
            <a:r>
              <a:rPr sz="2800">
                <a:latin typeface="Franklin Gothic Book"/>
                <a:cs typeface="Franklin Gothic Book"/>
              </a:rPr>
              <a:t>understanding</a:t>
            </a:r>
            <a:r>
              <a:rPr sz="2800" spc="-25">
                <a:latin typeface="Franklin Gothic Book"/>
                <a:cs typeface="Franklin Gothic Book"/>
              </a:rPr>
              <a:t> </a:t>
            </a:r>
            <a:r>
              <a:rPr sz="2800">
                <a:latin typeface="Franklin Gothic Book"/>
                <a:cs typeface="Franklin Gothic Book"/>
              </a:rPr>
              <a:t>of</a:t>
            </a:r>
            <a:r>
              <a:rPr sz="2800" spc="-50">
                <a:latin typeface="Franklin Gothic Book"/>
                <a:cs typeface="Franklin Gothic Book"/>
              </a:rPr>
              <a:t> </a:t>
            </a:r>
            <a:r>
              <a:rPr sz="2800">
                <a:latin typeface="Franklin Gothic Book"/>
                <a:cs typeface="Franklin Gothic Book"/>
              </a:rPr>
              <a:t>the</a:t>
            </a:r>
            <a:r>
              <a:rPr sz="2800" spc="-40">
                <a:latin typeface="Franklin Gothic Book"/>
                <a:cs typeface="Franklin Gothic Book"/>
              </a:rPr>
              <a:t> </a:t>
            </a:r>
            <a:r>
              <a:rPr sz="2800">
                <a:latin typeface="Franklin Gothic Book"/>
                <a:cs typeface="Franklin Gothic Book"/>
              </a:rPr>
              <a:t>benefits</a:t>
            </a:r>
            <a:r>
              <a:rPr sz="2800" spc="-30">
                <a:latin typeface="Franklin Gothic Book"/>
                <a:cs typeface="Franklin Gothic Book"/>
              </a:rPr>
              <a:t> </a:t>
            </a:r>
            <a:r>
              <a:rPr sz="2800">
                <a:latin typeface="Franklin Gothic Book"/>
                <a:cs typeface="Franklin Gothic Book"/>
              </a:rPr>
              <a:t>available</a:t>
            </a:r>
            <a:r>
              <a:rPr sz="2800" spc="-40">
                <a:latin typeface="Franklin Gothic Book"/>
                <a:cs typeface="Franklin Gothic Book"/>
              </a:rPr>
              <a:t> </a:t>
            </a:r>
            <a:r>
              <a:rPr sz="2800">
                <a:latin typeface="Franklin Gothic Book"/>
                <a:cs typeface="Franklin Gothic Book"/>
              </a:rPr>
              <a:t>to</a:t>
            </a:r>
            <a:r>
              <a:rPr sz="2800" spc="-40">
                <a:latin typeface="Franklin Gothic Book"/>
                <a:cs typeface="Franklin Gothic Book"/>
              </a:rPr>
              <a:t> </a:t>
            </a:r>
            <a:r>
              <a:rPr sz="2800">
                <a:latin typeface="Franklin Gothic Book"/>
                <a:cs typeface="Franklin Gothic Book"/>
              </a:rPr>
              <a:t>you</a:t>
            </a:r>
            <a:r>
              <a:rPr sz="2800" spc="-50">
                <a:latin typeface="Franklin Gothic Book"/>
                <a:cs typeface="Franklin Gothic Book"/>
              </a:rPr>
              <a:t> </a:t>
            </a:r>
            <a:r>
              <a:rPr sz="2800" spc="-10">
                <a:latin typeface="Franklin Gothic Book"/>
                <a:cs typeface="Franklin Gothic Book"/>
              </a:rPr>
              <a:t>during 	</a:t>
            </a:r>
            <a:r>
              <a:rPr sz="2800">
                <a:latin typeface="Franklin Gothic Book"/>
                <a:cs typeface="Franklin Gothic Book"/>
              </a:rPr>
              <a:t>open</a:t>
            </a:r>
            <a:r>
              <a:rPr sz="2800" spc="-45">
                <a:latin typeface="Franklin Gothic Book"/>
                <a:cs typeface="Franklin Gothic Book"/>
              </a:rPr>
              <a:t> </a:t>
            </a:r>
            <a:r>
              <a:rPr sz="2800" spc="-10">
                <a:latin typeface="Franklin Gothic Book"/>
                <a:cs typeface="Franklin Gothic Book"/>
              </a:rPr>
              <a:t>enrollment.</a:t>
            </a:r>
            <a:endParaRPr sz="2800">
              <a:latin typeface="Franklin Gothic Book"/>
              <a:cs typeface="Franklin Gothic Book"/>
            </a:endParaRPr>
          </a:p>
          <a:p>
            <a:pPr marL="240029" marR="11430" indent="-227965">
              <a:lnSpc>
                <a:spcPts val="3020"/>
              </a:lnSpc>
              <a:spcBef>
                <a:spcPts val="1005"/>
              </a:spcBef>
              <a:buFont typeface="Arial"/>
              <a:buChar char="•"/>
              <a:tabLst>
                <a:tab pos="241300" algn="l"/>
              </a:tabLst>
            </a:pPr>
            <a:r>
              <a:rPr sz="2800" spc="-10">
                <a:latin typeface="Franklin Gothic Book"/>
                <a:cs typeface="Franklin Gothic Book"/>
              </a:rPr>
              <a:t>Review</a:t>
            </a:r>
            <a:r>
              <a:rPr sz="2800" spc="-90">
                <a:latin typeface="Franklin Gothic Book"/>
                <a:cs typeface="Franklin Gothic Book"/>
              </a:rPr>
              <a:t> </a:t>
            </a:r>
            <a:r>
              <a:rPr sz="2800">
                <a:latin typeface="Franklin Gothic Book"/>
                <a:cs typeface="Franklin Gothic Book"/>
              </a:rPr>
              <a:t>your</a:t>
            </a:r>
            <a:r>
              <a:rPr sz="2800" spc="-95">
                <a:latin typeface="Franklin Gothic Book"/>
                <a:cs typeface="Franklin Gothic Book"/>
              </a:rPr>
              <a:t> </a:t>
            </a:r>
            <a:r>
              <a:rPr sz="2800">
                <a:latin typeface="Franklin Gothic Book"/>
                <a:cs typeface="Franklin Gothic Book"/>
              </a:rPr>
              <a:t>current</a:t>
            </a:r>
            <a:r>
              <a:rPr sz="2800" spc="-95">
                <a:latin typeface="Franklin Gothic Book"/>
                <a:cs typeface="Franklin Gothic Book"/>
              </a:rPr>
              <a:t> </a:t>
            </a:r>
            <a:r>
              <a:rPr sz="2800">
                <a:latin typeface="Franklin Gothic Book"/>
                <a:cs typeface="Franklin Gothic Book"/>
              </a:rPr>
              <a:t>benefits</a:t>
            </a:r>
            <a:r>
              <a:rPr sz="2800" spc="-60">
                <a:latin typeface="Franklin Gothic Book"/>
                <a:cs typeface="Franklin Gothic Book"/>
              </a:rPr>
              <a:t> </a:t>
            </a:r>
            <a:r>
              <a:rPr sz="2800">
                <a:latin typeface="Franklin Gothic Book"/>
                <a:cs typeface="Franklin Gothic Book"/>
              </a:rPr>
              <a:t>and</a:t>
            </a:r>
            <a:r>
              <a:rPr sz="2800" spc="-70">
                <a:latin typeface="Franklin Gothic Book"/>
                <a:cs typeface="Franklin Gothic Book"/>
              </a:rPr>
              <a:t> </a:t>
            </a:r>
            <a:r>
              <a:rPr sz="2800">
                <a:latin typeface="Franklin Gothic Book"/>
                <a:cs typeface="Franklin Gothic Book"/>
              </a:rPr>
              <a:t>understand</a:t>
            </a:r>
            <a:r>
              <a:rPr sz="2800" spc="-30">
                <a:latin typeface="Franklin Gothic Book"/>
                <a:cs typeface="Franklin Gothic Book"/>
              </a:rPr>
              <a:t> </a:t>
            </a:r>
            <a:r>
              <a:rPr sz="2800">
                <a:latin typeface="Franklin Gothic Book"/>
                <a:cs typeface="Franklin Gothic Book"/>
              </a:rPr>
              <a:t>any</a:t>
            </a:r>
            <a:r>
              <a:rPr sz="2800" spc="-55">
                <a:latin typeface="Franklin Gothic Book"/>
                <a:cs typeface="Franklin Gothic Book"/>
              </a:rPr>
              <a:t> </a:t>
            </a:r>
            <a:r>
              <a:rPr sz="2800">
                <a:latin typeface="Franklin Gothic Book"/>
                <a:cs typeface="Franklin Gothic Book"/>
              </a:rPr>
              <a:t>changes</a:t>
            </a:r>
            <a:r>
              <a:rPr sz="2800" spc="-60">
                <a:latin typeface="Franklin Gothic Book"/>
                <a:cs typeface="Franklin Gothic Book"/>
              </a:rPr>
              <a:t> </a:t>
            </a:r>
            <a:r>
              <a:rPr sz="2800">
                <a:latin typeface="Franklin Gothic Book"/>
                <a:cs typeface="Franklin Gothic Book"/>
              </a:rPr>
              <a:t>that</a:t>
            </a:r>
            <a:r>
              <a:rPr sz="2800" spc="-60">
                <a:latin typeface="Franklin Gothic Book"/>
                <a:cs typeface="Franklin Gothic Book"/>
              </a:rPr>
              <a:t> </a:t>
            </a:r>
            <a:r>
              <a:rPr sz="2800" spc="-25">
                <a:latin typeface="Franklin Gothic Book"/>
                <a:cs typeface="Franklin Gothic Book"/>
              </a:rPr>
              <a:t>may 	</a:t>
            </a:r>
            <a:r>
              <a:rPr sz="2800">
                <a:latin typeface="Franklin Gothic Book"/>
                <a:cs typeface="Franklin Gothic Book"/>
              </a:rPr>
              <a:t>be</a:t>
            </a:r>
            <a:r>
              <a:rPr sz="2800" spc="-30">
                <a:latin typeface="Franklin Gothic Book"/>
                <a:cs typeface="Franklin Gothic Book"/>
              </a:rPr>
              <a:t> </a:t>
            </a:r>
            <a:r>
              <a:rPr sz="2800" spc="-10">
                <a:latin typeface="Franklin Gothic Book"/>
                <a:cs typeface="Franklin Gothic Book"/>
              </a:rPr>
              <a:t>occurring.</a:t>
            </a:r>
            <a:endParaRPr sz="2800">
              <a:latin typeface="Franklin Gothic Book"/>
              <a:cs typeface="Franklin Gothic Book"/>
            </a:endParaRPr>
          </a:p>
          <a:p>
            <a:pPr marL="240029" marR="1185545" indent="-227965">
              <a:lnSpc>
                <a:spcPts val="3020"/>
              </a:lnSpc>
              <a:spcBef>
                <a:spcPts val="1015"/>
              </a:spcBef>
              <a:buFont typeface="Arial"/>
              <a:buChar char="•"/>
              <a:tabLst>
                <a:tab pos="241300" algn="l"/>
              </a:tabLst>
            </a:pPr>
            <a:r>
              <a:rPr sz="2800">
                <a:latin typeface="Franklin Gothic Book"/>
                <a:cs typeface="Franklin Gothic Book"/>
              </a:rPr>
              <a:t>Discover</a:t>
            </a:r>
            <a:r>
              <a:rPr sz="2800" spc="-90">
                <a:latin typeface="Franklin Gothic Book"/>
                <a:cs typeface="Franklin Gothic Book"/>
              </a:rPr>
              <a:t> </a:t>
            </a:r>
            <a:r>
              <a:rPr sz="2800">
                <a:latin typeface="Franklin Gothic Book"/>
                <a:cs typeface="Franklin Gothic Book"/>
              </a:rPr>
              <a:t>new</a:t>
            </a:r>
            <a:r>
              <a:rPr sz="2800" spc="-70">
                <a:latin typeface="Franklin Gothic Book"/>
                <a:cs typeface="Franklin Gothic Book"/>
              </a:rPr>
              <a:t> </a:t>
            </a:r>
            <a:r>
              <a:rPr sz="2800">
                <a:latin typeface="Franklin Gothic Book"/>
                <a:cs typeface="Franklin Gothic Book"/>
              </a:rPr>
              <a:t>benefits</a:t>
            </a:r>
            <a:r>
              <a:rPr sz="2800" spc="-75">
                <a:latin typeface="Franklin Gothic Book"/>
                <a:cs typeface="Franklin Gothic Book"/>
              </a:rPr>
              <a:t> </a:t>
            </a:r>
            <a:r>
              <a:rPr sz="2800">
                <a:latin typeface="Franklin Gothic Book"/>
                <a:cs typeface="Franklin Gothic Book"/>
              </a:rPr>
              <a:t>that</a:t>
            </a:r>
            <a:r>
              <a:rPr sz="2800" spc="-65">
                <a:latin typeface="Franklin Gothic Book"/>
                <a:cs typeface="Franklin Gothic Book"/>
              </a:rPr>
              <a:t> </a:t>
            </a:r>
            <a:r>
              <a:rPr sz="2800">
                <a:latin typeface="Franklin Gothic Book"/>
                <a:cs typeface="Franklin Gothic Book"/>
              </a:rPr>
              <a:t>you</a:t>
            </a:r>
            <a:r>
              <a:rPr sz="2800" spc="-65">
                <a:latin typeface="Franklin Gothic Book"/>
                <a:cs typeface="Franklin Gothic Book"/>
              </a:rPr>
              <a:t> </a:t>
            </a:r>
            <a:r>
              <a:rPr sz="2800">
                <a:latin typeface="Franklin Gothic Book"/>
                <a:cs typeface="Franklin Gothic Book"/>
              </a:rPr>
              <a:t>might</a:t>
            </a:r>
            <a:r>
              <a:rPr sz="2800" spc="-70">
                <a:latin typeface="Franklin Gothic Book"/>
                <a:cs typeface="Franklin Gothic Book"/>
              </a:rPr>
              <a:t> </a:t>
            </a:r>
            <a:r>
              <a:rPr sz="2800">
                <a:latin typeface="Franklin Gothic Book"/>
                <a:cs typeface="Franklin Gothic Book"/>
              </a:rPr>
              <a:t>not</a:t>
            </a:r>
            <a:r>
              <a:rPr sz="2800" spc="-60">
                <a:latin typeface="Franklin Gothic Book"/>
                <a:cs typeface="Franklin Gothic Book"/>
              </a:rPr>
              <a:t> </a:t>
            </a:r>
            <a:r>
              <a:rPr sz="2800">
                <a:latin typeface="Franklin Gothic Book"/>
                <a:cs typeface="Franklin Gothic Book"/>
              </a:rPr>
              <a:t>have</a:t>
            </a:r>
            <a:r>
              <a:rPr sz="2800" spc="-65">
                <a:latin typeface="Franklin Gothic Book"/>
                <a:cs typeface="Franklin Gothic Book"/>
              </a:rPr>
              <a:t> </a:t>
            </a:r>
            <a:r>
              <a:rPr sz="2800">
                <a:latin typeface="Franklin Gothic Book"/>
                <a:cs typeface="Franklin Gothic Book"/>
              </a:rPr>
              <a:t>known</a:t>
            </a:r>
            <a:r>
              <a:rPr sz="2800" spc="-70">
                <a:latin typeface="Franklin Gothic Book"/>
                <a:cs typeface="Franklin Gothic Book"/>
              </a:rPr>
              <a:t> </a:t>
            </a:r>
            <a:r>
              <a:rPr sz="2800" spc="-10">
                <a:latin typeface="Franklin Gothic Book"/>
                <a:cs typeface="Franklin Gothic Book"/>
              </a:rPr>
              <a:t>about 	previously.</a:t>
            </a:r>
            <a:endParaRPr sz="2800">
              <a:latin typeface="Franklin Gothic Book"/>
              <a:cs typeface="Franklin Gothic 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Mass4YOU</a:t>
            </a:r>
            <a:r>
              <a:rPr spc="20"/>
              <a:t> </a:t>
            </a:r>
            <a:r>
              <a:t>Employee</a:t>
            </a:r>
            <a:r>
              <a:rPr spc="20"/>
              <a:t> </a:t>
            </a:r>
            <a:r>
              <a:t>Assistance</a:t>
            </a:r>
            <a:r>
              <a:rPr spc="30"/>
              <a:t> </a:t>
            </a:r>
            <a:r>
              <a:t>Program</a:t>
            </a:r>
            <a:r>
              <a:rPr spc="10"/>
              <a:t> </a:t>
            </a:r>
            <a:r>
              <a:rPr spc="-10"/>
              <a:t>(EAP)</a:t>
            </a:r>
          </a:p>
        </p:txBody>
      </p:sp>
      <p:sp>
        <p:nvSpPr>
          <p:cNvPr id="3" name="object 3"/>
          <p:cNvSpPr txBox="1"/>
          <p:nvPr/>
        </p:nvSpPr>
        <p:spPr>
          <a:xfrm>
            <a:off x="576173" y="1395806"/>
            <a:ext cx="7067053" cy="4194097"/>
          </a:xfrm>
          <a:prstGeom prst="rect">
            <a:avLst/>
          </a:prstGeom>
        </p:spPr>
        <p:txBody>
          <a:bodyPr vert="horz" wrap="square" lIns="0" tIns="13335" rIns="0" bIns="0" rtlCol="0" anchor="t">
            <a:spAutoFit/>
          </a:bodyPr>
          <a:lstStyle/>
          <a:p>
            <a:pPr marL="240665" indent="-227965">
              <a:lnSpc>
                <a:spcPts val="2355"/>
              </a:lnSpc>
              <a:spcBef>
                <a:spcPts val="105"/>
              </a:spcBef>
              <a:buFont typeface="Arial"/>
              <a:buChar char="•"/>
              <a:tabLst>
                <a:tab pos="240665" algn="l"/>
              </a:tabLst>
            </a:pPr>
            <a:r>
              <a:rPr sz="2000">
                <a:latin typeface="Franklin Gothic Book"/>
                <a:cs typeface="Franklin Gothic Book"/>
              </a:rPr>
              <a:t>Eligible</a:t>
            </a:r>
            <a:r>
              <a:rPr sz="2000" spc="-15">
                <a:latin typeface="Franklin Gothic Book"/>
                <a:cs typeface="Franklin Gothic Book"/>
              </a:rPr>
              <a:t> </a:t>
            </a:r>
            <a:r>
              <a:rPr sz="2000">
                <a:latin typeface="Franklin Gothic Book"/>
                <a:cs typeface="Franklin Gothic Book"/>
              </a:rPr>
              <a:t>to</a:t>
            </a:r>
            <a:r>
              <a:rPr sz="2000" spc="-45">
                <a:latin typeface="Franklin Gothic Book"/>
                <a:cs typeface="Franklin Gothic Book"/>
              </a:rPr>
              <a:t> </a:t>
            </a:r>
            <a:r>
              <a:rPr sz="2000">
                <a:latin typeface="Franklin Gothic Book"/>
                <a:cs typeface="Franklin Gothic Book"/>
              </a:rPr>
              <a:t>benefitted</a:t>
            </a:r>
            <a:r>
              <a:rPr sz="2000" spc="-55">
                <a:latin typeface="Franklin Gothic Book"/>
                <a:cs typeface="Franklin Gothic Book"/>
              </a:rPr>
              <a:t> </a:t>
            </a:r>
            <a:r>
              <a:rPr sz="2000" spc="-10">
                <a:latin typeface="Franklin Gothic Book"/>
                <a:cs typeface="Franklin Gothic Book"/>
              </a:rPr>
              <a:t>employees</a:t>
            </a:r>
            <a:r>
              <a:rPr sz="2000" spc="-85">
                <a:latin typeface="Franklin Gothic Book"/>
                <a:cs typeface="Franklin Gothic Book"/>
              </a:rPr>
              <a:t> </a:t>
            </a:r>
            <a:r>
              <a:rPr sz="2000">
                <a:latin typeface="Franklin Gothic Book"/>
                <a:cs typeface="Franklin Gothic Book"/>
              </a:rPr>
              <a:t>and</a:t>
            </a:r>
            <a:r>
              <a:rPr sz="2000" spc="-30">
                <a:latin typeface="Franklin Gothic Book"/>
                <a:cs typeface="Franklin Gothic Book"/>
              </a:rPr>
              <a:t> </a:t>
            </a:r>
            <a:r>
              <a:rPr sz="2000">
                <a:latin typeface="Franklin Gothic Book"/>
                <a:cs typeface="Franklin Gothic Book"/>
              </a:rPr>
              <a:t>up</a:t>
            </a:r>
            <a:r>
              <a:rPr sz="2000" spc="-35">
                <a:latin typeface="Franklin Gothic Book"/>
                <a:cs typeface="Franklin Gothic Book"/>
              </a:rPr>
              <a:t> </a:t>
            </a:r>
            <a:r>
              <a:rPr sz="2000">
                <a:latin typeface="Franklin Gothic Book"/>
                <a:cs typeface="Franklin Gothic Book"/>
              </a:rPr>
              <a:t>to</a:t>
            </a:r>
            <a:r>
              <a:rPr sz="2000" spc="-40">
                <a:latin typeface="Franklin Gothic Book"/>
                <a:cs typeface="Franklin Gothic Book"/>
              </a:rPr>
              <a:t> </a:t>
            </a:r>
            <a:r>
              <a:rPr sz="2000">
                <a:latin typeface="Franklin Gothic Book"/>
                <a:cs typeface="Franklin Gothic Book"/>
              </a:rPr>
              <a:t>(5)</a:t>
            </a:r>
            <a:r>
              <a:rPr sz="2000" spc="-35">
                <a:latin typeface="Franklin Gothic Book"/>
                <a:cs typeface="Franklin Gothic Book"/>
              </a:rPr>
              <a:t> </a:t>
            </a:r>
            <a:r>
              <a:rPr lang="en-US" sz="2000" spc="-10">
                <a:latin typeface="Franklin Gothic Book"/>
                <a:cs typeface="Franklin Gothic Book"/>
              </a:rPr>
              <a:t>family members</a:t>
            </a:r>
            <a:endParaRPr lang="en-US" sz="2000">
              <a:latin typeface="Franklin Gothic Book"/>
              <a:cs typeface="Franklin Gothic Book"/>
            </a:endParaRPr>
          </a:p>
          <a:p>
            <a:pPr marL="240665" indent="-227965">
              <a:lnSpc>
                <a:spcPct val="100000"/>
              </a:lnSpc>
              <a:spcBef>
                <a:spcPts val="900"/>
              </a:spcBef>
              <a:buFont typeface="Arial"/>
              <a:buChar char="•"/>
              <a:tabLst>
                <a:tab pos="240665" algn="l"/>
              </a:tabLst>
            </a:pPr>
            <a:r>
              <a:rPr sz="2000">
                <a:latin typeface="Franklin Gothic Book"/>
                <a:cs typeface="Franklin Gothic Book"/>
              </a:rPr>
              <a:t>Provides</a:t>
            </a:r>
            <a:r>
              <a:rPr sz="2000" spc="-55">
                <a:latin typeface="Franklin Gothic Book"/>
                <a:cs typeface="Franklin Gothic Book"/>
              </a:rPr>
              <a:t> </a:t>
            </a:r>
            <a:r>
              <a:rPr sz="2000">
                <a:latin typeface="Franklin Gothic Book"/>
                <a:cs typeface="Franklin Gothic Book"/>
              </a:rPr>
              <a:t>access</a:t>
            </a:r>
            <a:r>
              <a:rPr sz="2000" spc="-50">
                <a:latin typeface="Franklin Gothic Book"/>
                <a:cs typeface="Franklin Gothic Book"/>
              </a:rPr>
              <a:t> </a:t>
            </a:r>
            <a:r>
              <a:rPr sz="2000">
                <a:latin typeface="Franklin Gothic Book"/>
                <a:cs typeface="Franklin Gothic Book"/>
              </a:rPr>
              <a:t>to</a:t>
            </a:r>
            <a:r>
              <a:rPr sz="2000" spc="-40">
                <a:latin typeface="Franklin Gothic Book"/>
                <a:cs typeface="Franklin Gothic Book"/>
              </a:rPr>
              <a:t> </a:t>
            </a:r>
            <a:r>
              <a:rPr sz="2000">
                <a:latin typeface="Franklin Gothic Book"/>
                <a:cs typeface="Franklin Gothic Book"/>
              </a:rPr>
              <a:t>24/7</a:t>
            </a:r>
            <a:r>
              <a:rPr sz="2000" spc="-35">
                <a:latin typeface="Franklin Gothic Book"/>
                <a:cs typeface="Franklin Gothic Book"/>
              </a:rPr>
              <a:t> </a:t>
            </a:r>
            <a:r>
              <a:rPr sz="2000">
                <a:latin typeface="Franklin Gothic Book"/>
                <a:cs typeface="Franklin Gothic Book"/>
              </a:rPr>
              <a:t>confidential</a:t>
            </a:r>
            <a:r>
              <a:rPr sz="2000" spc="-50">
                <a:latin typeface="Franklin Gothic Book"/>
                <a:cs typeface="Franklin Gothic Book"/>
              </a:rPr>
              <a:t> </a:t>
            </a:r>
            <a:r>
              <a:rPr sz="2000">
                <a:latin typeface="Franklin Gothic Book"/>
                <a:cs typeface="Franklin Gothic Book"/>
              </a:rPr>
              <a:t>support</a:t>
            </a:r>
            <a:r>
              <a:rPr sz="2000" spc="-50">
                <a:latin typeface="Franklin Gothic Book"/>
                <a:cs typeface="Franklin Gothic Book"/>
              </a:rPr>
              <a:t> </a:t>
            </a:r>
            <a:r>
              <a:rPr sz="2000">
                <a:latin typeface="Franklin Gothic Book"/>
                <a:cs typeface="Franklin Gothic Book"/>
              </a:rPr>
              <a:t>that</a:t>
            </a:r>
            <a:r>
              <a:rPr sz="2000" spc="-45">
                <a:latin typeface="Franklin Gothic Book"/>
                <a:cs typeface="Franklin Gothic Book"/>
              </a:rPr>
              <a:t> </a:t>
            </a:r>
            <a:r>
              <a:rPr sz="2000" spc="-10">
                <a:latin typeface="Franklin Gothic Book"/>
                <a:cs typeface="Franklin Gothic Book"/>
              </a:rPr>
              <a:t>includes:</a:t>
            </a:r>
            <a:endParaRPr sz="2000">
              <a:latin typeface="Franklin Gothic Book"/>
              <a:cs typeface="Franklin Gothic Book"/>
            </a:endParaRPr>
          </a:p>
          <a:p>
            <a:pPr marL="245745" indent="-233045">
              <a:lnSpc>
                <a:spcPts val="2280"/>
              </a:lnSpc>
              <a:spcBef>
                <a:spcPts val="755"/>
              </a:spcBef>
              <a:buChar char="•"/>
              <a:tabLst>
                <a:tab pos="245745" algn="l"/>
              </a:tabLst>
            </a:pPr>
            <a:r>
              <a:rPr sz="2000">
                <a:latin typeface="Franklin Gothic Book"/>
                <a:cs typeface="Franklin Gothic Book"/>
              </a:rPr>
              <a:t>Eight</a:t>
            </a:r>
            <a:r>
              <a:rPr sz="2000" spc="-30">
                <a:latin typeface="Franklin Gothic Book"/>
                <a:cs typeface="Franklin Gothic Book"/>
              </a:rPr>
              <a:t> </a:t>
            </a:r>
            <a:r>
              <a:rPr sz="2000">
                <a:latin typeface="Franklin Gothic Book"/>
                <a:cs typeface="Franklin Gothic Book"/>
              </a:rPr>
              <a:t>free</a:t>
            </a:r>
            <a:r>
              <a:rPr sz="2000" spc="-40">
                <a:latin typeface="Franklin Gothic Book"/>
                <a:cs typeface="Franklin Gothic Book"/>
              </a:rPr>
              <a:t> </a:t>
            </a:r>
            <a:r>
              <a:rPr sz="2000">
                <a:latin typeface="Franklin Gothic Book"/>
                <a:cs typeface="Franklin Gothic Book"/>
              </a:rPr>
              <a:t>coaching</a:t>
            </a:r>
            <a:r>
              <a:rPr sz="2000" spc="-30">
                <a:latin typeface="Franklin Gothic Book"/>
                <a:cs typeface="Franklin Gothic Book"/>
              </a:rPr>
              <a:t> </a:t>
            </a:r>
            <a:r>
              <a:rPr sz="2000">
                <a:latin typeface="Franklin Gothic Book"/>
                <a:cs typeface="Franklin Gothic Book"/>
              </a:rPr>
              <a:t>sessions</a:t>
            </a:r>
            <a:r>
              <a:rPr sz="2000" spc="-40">
                <a:latin typeface="Franklin Gothic Book"/>
                <a:cs typeface="Franklin Gothic Book"/>
              </a:rPr>
              <a:t> </a:t>
            </a:r>
            <a:r>
              <a:rPr sz="2000">
                <a:latin typeface="Franklin Gothic Book"/>
                <a:cs typeface="Franklin Gothic Book"/>
              </a:rPr>
              <a:t>and</a:t>
            </a:r>
            <a:r>
              <a:rPr sz="2000" spc="-40">
                <a:latin typeface="Franklin Gothic Book"/>
                <a:cs typeface="Franklin Gothic Book"/>
              </a:rPr>
              <a:t> </a:t>
            </a:r>
            <a:r>
              <a:rPr sz="2000">
                <a:latin typeface="Franklin Gothic Book"/>
                <a:cs typeface="Franklin Gothic Book"/>
              </a:rPr>
              <a:t>three</a:t>
            </a:r>
            <a:r>
              <a:rPr sz="2000" spc="-35">
                <a:latin typeface="Franklin Gothic Book"/>
                <a:cs typeface="Franklin Gothic Book"/>
              </a:rPr>
              <a:t> </a:t>
            </a:r>
            <a:r>
              <a:rPr sz="2000">
                <a:latin typeface="Franklin Gothic Book"/>
                <a:cs typeface="Franklin Gothic Book"/>
              </a:rPr>
              <a:t>virtual,</a:t>
            </a:r>
            <a:r>
              <a:rPr sz="2000" spc="-15">
                <a:latin typeface="Franklin Gothic Book"/>
                <a:cs typeface="Franklin Gothic Book"/>
              </a:rPr>
              <a:t> </a:t>
            </a:r>
            <a:r>
              <a:rPr sz="2000">
                <a:latin typeface="Franklin Gothic Book"/>
                <a:cs typeface="Franklin Gothic Book"/>
              </a:rPr>
              <a:t>telephone,</a:t>
            </a:r>
            <a:r>
              <a:rPr sz="2000" spc="-60">
                <a:latin typeface="Franklin Gothic Book"/>
                <a:cs typeface="Franklin Gothic Book"/>
              </a:rPr>
              <a:t> </a:t>
            </a:r>
            <a:r>
              <a:rPr sz="2000" spc="-25">
                <a:latin typeface="Franklin Gothic Book"/>
                <a:cs typeface="Franklin Gothic Book"/>
              </a:rPr>
              <a:t>or</a:t>
            </a:r>
            <a:endParaRPr sz="2000">
              <a:latin typeface="Franklin Gothic Book"/>
              <a:cs typeface="Franklin Gothic Book"/>
            </a:endParaRPr>
          </a:p>
          <a:p>
            <a:pPr marL="12700">
              <a:lnSpc>
                <a:spcPts val="2280"/>
              </a:lnSpc>
            </a:pPr>
            <a:r>
              <a:rPr sz="2000" spc="-10">
                <a:latin typeface="Franklin Gothic Book"/>
                <a:cs typeface="Franklin Gothic Book"/>
              </a:rPr>
              <a:t>in-</a:t>
            </a:r>
            <a:r>
              <a:rPr sz="2000">
                <a:latin typeface="Franklin Gothic Book"/>
                <a:cs typeface="Franklin Gothic Book"/>
              </a:rPr>
              <a:t>person</a:t>
            </a:r>
            <a:r>
              <a:rPr sz="2000" spc="-40">
                <a:latin typeface="Franklin Gothic Book"/>
                <a:cs typeface="Franklin Gothic Book"/>
              </a:rPr>
              <a:t> </a:t>
            </a:r>
            <a:r>
              <a:rPr sz="2000">
                <a:latin typeface="Franklin Gothic Book"/>
                <a:cs typeface="Franklin Gothic Book"/>
              </a:rPr>
              <a:t>therapy</a:t>
            </a:r>
            <a:r>
              <a:rPr sz="2000" spc="-40">
                <a:latin typeface="Franklin Gothic Book"/>
                <a:cs typeface="Franklin Gothic Book"/>
              </a:rPr>
              <a:t> </a:t>
            </a:r>
            <a:r>
              <a:rPr sz="2000">
                <a:latin typeface="Franklin Gothic Book"/>
                <a:cs typeface="Franklin Gothic Book"/>
              </a:rPr>
              <a:t>visits</a:t>
            </a:r>
            <a:r>
              <a:rPr sz="2000" spc="-10">
                <a:latin typeface="Franklin Gothic Book"/>
                <a:cs typeface="Franklin Gothic Book"/>
              </a:rPr>
              <a:t> </a:t>
            </a:r>
            <a:r>
              <a:rPr sz="2000">
                <a:latin typeface="Franklin Gothic Book"/>
                <a:cs typeface="Franklin Gothic Book"/>
              </a:rPr>
              <a:t>per</a:t>
            </a:r>
            <a:r>
              <a:rPr sz="2000" spc="-30">
                <a:latin typeface="Franklin Gothic Book"/>
                <a:cs typeface="Franklin Gothic Book"/>
              </a:rPr>
              <a:t> </a:t>
            </a:r>
            <a:r>
              <a:rPr sz="2000">
                <a:latin typeface="Franklin Gothic Book"/>
                <a:cs typeface="Franklin Gothic Book"/>
              </a:rPr>
              <a:t>issue,</a:t>
            </a:r>
            <a:r>
              <a:rPr sz="2000" spc="-15">
                <a:latin typeface="Franklin Gothic Book"/>
                <a:cs typeface="Franklin Gothic Book"/>
              </a:rPr>
              <a:t> </a:t>
            </a:r>
            <a:r>
              <a:rPr sz="2000">
                <a:latin typeface="Franklin Gothic Book"/>
                <a:cs typeface="Franklin Gothic Book"/>
              </a:rPr>
              <a:t>per</a:t>
            </a:r>
            <a:r>
              <a:rPr sz="2000" spc="-25">
                <a:latin typeface="Franklin Gothic Book"/>
                <a:cs typeface="Franklin Gothic Book"/>
              </a:rPr>
              <a:t> </a:t>
            </a:r>
            <a:r>
              <a:rPr sz="2000" spc="-20">
                <a:latin typeface="Franklin Gothic Book"/>
                <a:cs typeface="Franklin Gothic Book"/>
              </a:rPr>
              <a:t>year</a:t>
            </a:r>
            <a:endParaRPr sz="2000">
              <a:latin typeface="Franklin Gothic Book"/>
              <a:cs typeface="Franklin Gothic Book"/>
            </a:endParaRPr>
          </a:p>
          <a:p>
            <a:pPr marL="12700" marR="850900" indent="233045">
              <a:lnSpc>
                <a:spcPts val="2160"/>
              </a:lnSpc>
              <a:spcBef>
                <a:spcPts val="1045"/>
              </a:spcBef>
              <a:buChar char="•"/>
              <a:tabLst>
                <a:tab pos="245745" algn="l"/>
              </a:tabLst>
            </a:pPr>
            <a:r>
              <a:rPr sz="2000" spc="-10">
                <a:latin typeface="Franklin Gothic Book"/>
                <a:cs typeface="Franklin Gothic Book"/>
              </a:rPr>
              <a:t>30-</a:t>
            </a:r>
            <a:r>
              <a:rPr sz="2000">
                <a:latin typeface="Franklin Gothic Book"/>
                <a:cs typeface="Franklin Gothic Book"/>
              </a:rPr>
              <a:t>minute</a:t>
            </a:r>
            <a:r>
              <a:rPr sz="2000" spc="-30">
                <a:latin typeface="Franklin Gothic Book"/>
                <a:cs typeface="Franklin Gothic Book"/>
              </a:rPr>
              <a:t> </a:t>
            </a:r>
            <a:r>
              <a:rPr sz="2000">
                <a:latin typeface="Franklin Gothic Book"/>
                <a:cs typeface="Franklin Gothic Book"/>
              </a:rPr>
              <a:t>telephone</a:t>
            </a:r>
            <a:r>
              <a:rPr sz="2000" spc="-50">
                <a:latin typeface="Franklin Gothic Book"/>
                <a:cs typeface="Franklin Gothic Book"/>
              </a:rPr>
              <a:t> </a:t>
            </a:r>
            <a:r>
              <a:rPr sz="2000">
                <a:latin typeface="Franklin Gothic Book"/>
                <a:cs typeface="Franklin Gothic Book"/>
              </a:rPr>
              <a:t>or</a:t>
            </a:r>
            <a:r>
              <a:rPr sz="2000" spc="-20">
                <a:latin typeface="Franklin Gothic Book"/>
                <a:cs typeface="Franklin Gothic Book"/>
              </a:rPr>
              <a:t> </a:t>
            </a:r>
            <a:r>
              <a:rPr sz="2000" spc="-10">
                <a:latin typeface="Franklin Gothic Book"/>
                <a:cs typeface="Franklin Gothic Book"/>
              </a:rPr>
              <a:t>in-</a:t>
            </a:r>
            <a:r>
              <a:rPr sz="2000">
                <a:latin typeface="Franklin Gothic Book"/>
                <a:cs typeface="Franklin Gothic Book"/>
              </a:rPr>
              <a:t>person</a:t>
            </a:r>
            <a:r>
              <a:rPr sz="2000" spc="-55">
                <a:latin typeface="Franklin Gothic Book"/>
                <a:cs typeface="Franklin Gothic Book"/>
              </a:rPr>
              <a:t> </a:t>
            </a:r>
            <a:r>
              <a:rPr sz="2000">
                <a:latin typeface="Franklin Gothic Book"/>
                <a:cs typeface="Franklin Gothic Book"/>
              </a:rPr>
              <a:t>legal</a:t>
            </a:r>
            <a:r>
              <a:rPr sz="2000" spc="-15">
                <a:latin typeface="Franklin Gothic Book"/>
                <a:cs typeface="Franklin Gothic Book"/>
              </a:rPr>
              <a:t> </a:t>
            </a:r>
            <a:r>
              <a:rPr sz="2000">
                <a:latin typeface="Franklin Gothic Book"/>
                <a:cs typeface="Franklin Gothic Book"/>
              </a:rPr>
              <a:t>or</a:t>
            </a:r>
            <a:r>
              <a:rPr sz="2000" spc="-20">
                <a:latin typeface="Franklin Gothic Book"/>
                <a:cs typeface="Franklin Gothic Book"/>
              </a:rPr>
              <a:t> </a:t>
            </a:r>
            <a:r>
              <a:rPr sz="2000" spc="-10">
                <a:latin typeface="Franklin Gothic Book"/>
                <a:cs typeface="Franklin Gothic Book"/>
              </a:rPr>
              <a:t>mediation </a:t>
            </a:r>
            <a:r>
              <a:rPr sz="2000">
                <a:latin typeface="Franklin Gothic Book"/>
                <a:cs typeface="Franklin Gothic Book"/>
              </a:rPr>
              <a:t>consultation</a:t>
            </a:r>
            <a:r>
              <a:rPr sz="2000" spc="-25">
                <a:latin typeface="Franklin Gothic Book"/>
                <a:cs typeface="Franklin Gothic Book"/>
              </a:rPr>
              <a:t> </a:t>
            </a:r>
            <a:r>
              <a:rPr sz="2000">
                <a:latin typeface="Franklin Gothic Book"/>
                <a:cs typeface="Franklin Gothic Book"/>
              </a:rPr>
              <a:t>per</a:t>
            </a:r>
            <a:r>
              <a:rPr sz="2000" spc="-45">
                <a:latin typeface="Franklin Gothic Book"/>
                <a:cs typeface="Franklin Gothic Book"/>
              </a:rPr>
              <a:t> </a:t>
            </a:r>
            <a:r>
              <a:rPr sz="2000">
                <a:latin typeface="Franklin Gothic Book"/>
                <a:cs typeface="Franklin Gothic Book"/>
              </a:rPr>
              <a:t>issue</a:t>
            </a:r>
            <a:r>
              <a:rPr sz="2000" spc="-15">
                <a:latin typeface="Franklin Gothic Book"/>
                <a:cs typeface="Franklin Gothic Book"/>
              </a:rPr>
              <a:t> </a:t>
            </a:r>
            <a:r>
              <a:rPr sz="2000">
                <a:latin typeface="Franklin Gothic Book"/>
                <a:cs typeface="Franklin Gothic Book"/>
              </a:rPr>
              <a:t>per</a:t>
            </a:r>
            <a:r>
              <a:rPr sz="2000" spc="-45">
                <a:latin typeface="Franklin Gothic Book"/>
                <a:cs typeface="Franklin Gothic Book"/>
              </a:rPr>
              <a:t> </a:t>
            </a:r>
            <a:r>
              <a:rPr sz="2000" spc="-20">
                <a:latin typeface="Franklin Gothic Book"/>
                <a:cs typeface="Franklin Gothic Book"/>
              </a:rPr>
              <a:t>year</a:t>
            </a:r>
            <a:endParaRPr sz="2000">
              <a:latin typeface="Franklin Gothic Book"/>
              <a:cs typeface="Franklin Gothic Book"/>
            </a:endParaRPr>
          </a:p>
          <a:p>
            <a:pPr marL="245745" indent="-233045">
              <a:lnSpc>
                <a:spcPts val="2280"/>
              </a:lnSpc>
              <a:spcBef>
                <a:spcPts val="725"/>
              </a:spcBef>
              <a:buChar char="•"/>
              <a:tabLst>
                <a:tab pos="245745" algn="l"/>
              </a:tabLst>
            </a:pPr>
            <a:r>
              <a:rPr sz="2000">
                <a:latin typeface="Franklin Gothic Book"/>
                <a:cs typeface="Franklin Gothic Book"/>
              </a:rPr>
              <a:t>Guidance</a:t>
            </a:r>
            <a:r>
              <a:rPr sz="2000" spc="-30">
                <a:latin typeface="Franklin Gothic Book"/>
                <a:cs typeface="Franklin Gothic Book"/>
              </a:rPr>
              <a:t> </a:t>
            </a:r>
            <a:r>
              <a:rPr sz="2000">
                <a:latin typeface="Franklin Gothic Book"/>
                <a:cs typeface="Franklin Gothic Book"/>
              </a:rPr>
              <a:t>from</a:t>
            </a:r>
            <a:r>
              <a:rPr sz="2000" spc="-55">
                <a:latin typeface="Franklin Gothic Book"/>
                <a:cs typeface="Franklin Gothic Book"/>
              </a:rPr>
              <a:t> </a:t>
            </a:r>
            <a:r>
              <a:rPr sz="2000">
                <a:latin typeface="Franklin Gothic Book"/>
                <a:cs typeface="Franklin Gothic Book"/>
              </a:rPr>
              <a:t>a</a:t>
            </a:r>
            <a:r>
              <a:rPr sz="2000" spc="-35">
                <a:latin typeface="Franklin Gothic Book"/>
                <a:cs typeface="Franklin Gothic Book"/>
              </a:rPr>
              <a:t> </a:t>
            </a:r>
            <a:r>
              <a:rPr sz="2000">
                <a:latin typeface="Franklin Gothic Book"/>
                <a:cs typeface="Franklin Gothic Book"/>
              </a:rPr>
              <a:t>financial</a:t>
            </a:r>
            <a:r>
              <a:rPr sz="2000" spc="-35">
                <a:latin typeface="Franklin Gothic Book"/>
                <a:cs typeface="Franklin Gothic Book"/>
              </a:rPr>
              <a:t> </a:t>
            </a:r>
            <a:r>
              <a:rPr sz="2000">
                <a:latin typeface="Franklin Gothic Book"/>
                <a:cs typeface="Franklin Gothic Book"/>
              </a:rPr>
              <a:t>coach</a:t>
            </a:r>
            <a:r>
              <a:rPr sz="2000" spc="-35">
                <a:latin typeface="Franklin Gothic Book"/>
                <a:cs typeface="Franklin Gothic Book"/>
              </a:rPr>
              <a:t> </a:t>
            </a:r>
            <a:r>
              <a:rPr sz="2000">
                <a:latin typeface="Franklin Gothic Book"/>
                <a:cs typeface="Franklin Gothic Book"/>
              </a:rPr>
              <a:t>to</a:t>
            </a:r>
            <a:r>
              <a:rPr sz="2000" spc="-50">
                <a:latin typeface="Franklin Gothic Book"/>
                <a:cs typeface="Franklin Gothic Book"/>
              </a:rPr>
              <a:t> </a:t>
            </a:r>
            <a:r>
              <a:rPr sz="2000">
                <a:latin typeface="Franklin Gothic Book"/>
                <a:cs typeface="Franklin Gothic Book"/>
              </a:rPr>
              <a:t>help</a:t>
            </a:r>
            <a:r>
              <a:rPr sz="2000" spc="-50">
                <a:latin typeface="Franklin Gothic Book"/>
                <a:cs typeface="Franklin Gothic Book"/>
              </a:rPr>
              <a:t> </a:t>
            </a:r>
            <a:r>
              <a:rPr sz="2000">
                <a:latin typeface="Franklin Gothic Book"/>
                <a:cs typeface="Franklin Gothic Book"/>
              </a:rPr>
              <a:t>with</a:t>
            </a:r>
            <a:r>
              <a:rPr sz="2000" spc="-50">
                <a:latin typeface="Franklin Gothic Book"/>
                <a:cs typeface="Franklin Gothic Book"/>
              </a:rPr>
              <a:t> </a:t>
            </a:r>
            <a:r>
              <a:rPr sz="2000" spc="-10">
                <a:latin typeface="Franklin Gothic Book"/>
                <a:cs typeface="Franklin Gothic Book"/>
              </a:rPr>
              <a:t>debt,</a:t>
            </a:r>
            <a:endParaRPr sz="2000">
              <a:latin typeface="Franklin Gothic Book"/>
              <a:cs typeface="Franklin Gothic Book"/>
            </a:endParaRPr>
          </a:p>
          <a:p>
            <a:pPr marL="12700">
              <a:lnSpc>
                <a:spcPts val="2280"/>
              </a:lnSpc>
            </a:pPr>
            <a:r>
              <a:rPr sz="2000">
                <a:latin typeface="Franklin Gothic Book"/>
                <a:cs typeface="Franklin Gothic Book"/>
              </a:rPr>
              <a:t>foreclosure,</a:t>
            </a:r>
            <a:r>
              <a:rPr sz="2000" spc="-65">
                <a:latin typeface="Franklin Gothic Book"/>
                <a:cs typeface="Franklin Gothic Book"/>
              </a:rPr>
              <a:t> </a:t>
            </a:r>
            <a:r>
              <a:rPr sz="2000">
                <a:latin typeface="Franklin Gothic Book"/>
                <a:cs typeface="Franklin Gothic Book"/>
              </a:rPr>
              <a:t>financial</a:t>
            </a:r>
            <a:r>
              <a:rPr sz="2000" spc="-35">
                <a:latin typeface="Franklin Gothic Book"/>
                <a:cs typeface="Franklin Gothic Book"/>
              </a:rPr>
              <a:t> </a:t>
            </a:r>
            <a:r>
              <a:rPr sz="2000">
                <a:latin typeface="Franklin Gothic Book"/>
                <a:cs typeface="Franklin Gothic Book"/>
              </a:rPr>
              <a:t>planning,</a:t>
            </a:r>
            <a:r>
              <a:rPr sz="2000" spc="-50">
                <a:latin typeface="Franklin Gothic Book"/>
                <a:cs typeface="Franklin Gothic Book"/>
              </a:rPr>
              <a:t> </a:t>
            </a:r>
            <a:r>
              <a:rPr sz="2000">
                <a:latin typeface="Franklin Gothic Book"/>
                <a:cs typeface="Franklin Gothic Book"/>
              </a:rPr>
              <a:t>and</a:t>
            </a:r>
            <a:r>
              <a:rPr sz="2000" spc="-60">
                <a:latin typeface="Franklin Gothic Book"/>
                <a:cs typeface="Franklin Gothic Book"/>
              </a:rPr>
              <a:t> </a:t>
            </a:r>
            <a:r>
              <a:rPr sz="2000" spc="-20">
                <a:latin typeface="Franklin Gothic Book"/>
                <a:cs typeface="Franklin Gothic Book"/>
              </a:rPr>
              <a:t>more</a:t>
            </a:r>
            <a:endParaRPr sz="2000">
              <a:latin typeface="Franklin Gothic Book"/>
              <a:cs typeface="Franklin Gothic Book"/>
            </a:endParaRPr>
          </a:p>
          <a:p>
            <a:pPr marL="245110" indent="-232410">
              <a:lnSpc>
                <a:spcPts val="2280"/>
              </a:lnSpc>
              <a:spcBef>
                <a:spcPts val="755"/>
              </a:spcBef>
              <a:buChar char="•"/>
              <a:tabLst>
                <a:tab pos="245110" algn="l"/>
              </a:tabLst>
            </a:pPr>
            <a:r>
              <a:rPr sz="2000">
                <a:latin typeface="Franklin Gothic Book"/>
                <a:cs typeface="Franklin Gothic Book"/>
              </a:rPr>
              <a:t>Referrals</a:t>
            </a:r>
            <a:r>
              <a:rPr sz="2000" spc="-70">
                <a:latin typeface="Franklin Gothic Book"/>
                <a:cs typeface="Franklin Gothic Book"/>
              </a:rPr>
              <a:t> </a:t>
            </a:r>
            <a:r>
              <a:rPr sz="2000">
                <a:latin typeface="Franklin Gothic Book"/>
                <a:cs typeface="Franklin Gothic Book"/>
              </a:rPr>
              <a:t>for</a:t>
            </a:r>
            <a:r>
              <a:rPr sz="2000" spc="-60">
                <a:latin typeface="Franklin Gothic Book"/>
                <a:cs typeface="Franklin Gothic Book"/>
              </a:rPr>
              <a:t> </a:t>
            </a:r>
            <a:r>
              <a:rPr sz="2000">
                <a:latin typeface="Franklin Gothic Book"/>
                <a:cs typeface="Franklin Gothic Book"/>
              </a:rPr>
              <a:t>a</a:t>
            </a:r>
            <a:r>
              <a:rPr sz="2000" spc="-55">
                <a:latin typeface="Franklin Gothic Book"/>
                <a:cs typeface="Franklin Gothic Book"/>
              </a:rPr>
              <a:t> </a:t>
            </a:r>
            <a:r>
              <a:rPr sz="2000">
                <a:latin typeface="Franklin Gothic Book"/>
                <a:cs typeface="Franklin Gothic Book"/>
              </a:rPr>
              <a:t>variety</a:t>
            </a:r>
            <a:r>
              <a:rPr sz="2000" spc="-60">
                <a:latin typeface="Franklin Gothic Book"/>
                <a:cs typeface="Franklin Gothic Book"/>
              </a:rPr>
              <a:t> </a:t>
            </a:r>
            <a:r>
              <a:rPr sz="2000">
                <a:latin typeface="Franklin Gothic Book"/>
                <a:cs typeface="Franklin Gothic Book"/>
              </a:rPr>
              <a:t>of</a:t>
            </a:r>
            <a:r>
              <a:rPr sz="2000" spc="-65">
                <a:latin typeface="Franklin Gothic Book"/>
                <a:cs typeface="Franklin Gothic Book"/>
              </a:rPr>
              <a:t> </a:t>
            </a:r>
            <a:r>
              <a:rPr sz="2000" spc="-15">
                <a:latin typeface="Franklin Gothic Book"/>
                <a:cs typeface="Franklin Gothic Book"/>
              </a:rPr>
              <a:t>Work-</a:t>
            </a:r>
            <a:r>
              <a:rPr sz="2000">
                <a:latin typeface="Franklin Gothic Book"/>
                <a:cs typeface="Franklin Gothic Book"/>
              </a:rPr>
              <a:t>Life</a:t>
            </a:r>
            <a:r>
              <a:rPr sz="2000" spc="-85">
                <a:latin typeface="Franklin Gothic Book"/>
                <a:cs typeface="Franklin Gothic Book"/>
              </a:rPr>
              <a:t> </a:t>
            </a:r>
            <a:r>
              <a:rPr sz="2000">
                <a:latin typeface="Franklin Gothic Book"/>
                <a:cs typeface="Franklin Gothic Book"/>
              </a:rPr>
              <a:t>convenience</a:t>
            </a:r>
            <a:r>
              <a:rPr sz="2000" spc="-75">
                <a:latin typeface="Franklin Gothic Book"/>
                <a:cs typeface="Franklin Gothic Book"/>
              </a:rPr>
              <a:t> </a:t>
            </a:r>
            <a:r>
              <a:rPr sz="2000" spc="-10">
                <a:latin typeface="Franklin Gothic Book"/>
                <a:cs typeface="Franklin Gothic Book"/>
              </a:rPr>
              <a:t>services:</a:t>
            </a:r>
            <a:endParaRPr sz="2000">
              <a:latin typeface="Franklin Gothic Book"/>
              <a:cs typeface="Franklin Gothic Book"/>
            </a:endParaRPr>
          </a:p>
          <a:p>
            <a:pPr marL="12700">
              <a:lnSpc>
                <a:spcPts val="2280"/>
              </a:lnSpc>
            </a:pPr>
            <a:r>
              <a:rPr sz="2000">
                <a:latin typeface="Franklin Gothic Book"/>
                <a:cs typeface="Franklin Gothic Book"/>
              </a:rPr>
              <a:t>childcare,</a:t>
            </a:r>
            <a:r>
              <a:rPr sz="2000" spc="-20">
                <a:latin typeface="Franklin Gothic Book"/>
                <a:cs typeface="Franklin Gothic Book"/>
              </a:rPr>
              <a:t> </a:t>
            </a:r>
            <a:r>
              <a:rPr sz="2000">
                <a:latin typeface="Franklin Gothic Book"/>
                <a:cs typeface="Franklin Gothic Book"/>
              </a:rPr>
              <a:t>elder</a:t>
            </a:r>
            <a:r>
              <a:rPr sz="2000" spc="-35">
                <a:latin typeface="Franklin Gothic Book"/>
                <a:cs typeface="Franklin Gothic Book"/>
              </a:rPr>
              <a:t> </a:t>
            </a:r>
            <a:r>
              <a:rPr sz="2000">
                <a:latin typeface="Franklin Gothic Book"/>
                <a:cs typeface="Franklin Gothic Book"/>
              </a:rPr>
              <a:t>care</a:t>
            </a:r>
            <a:r>
              <a:rPr sz="2000" spc="-20">
                <a:latin typeface="Franklin Gothic Book"/>
                <a:cs typeface="Franklin Gothic Book"/>
              </a:rPr>
              <a:t> </a:t>
            </a:r>
            <a:r>
              <a:rPr sz="2000">
                <a:latin typeface="Franklin Gothic Book"/>
                <a:cs typeface="Franklin Gothic Book"/>
              </a:rPr>
              <a:t>and</a:t>
            </a:r>
            <a:r>
              <a:rPr sz="2000" spc="-30">
                <a:latin typeface="Franklin Gothic Book"/>
                <a:cs typeface="Franklin Gothic Book"/>
              </a:rPr>
              <a:t> </a:t>
            </a:r>
            <a:r>
              <a:rPr sz="2000" spc="-20">
                <a:latin typeface="Franklin Gothic Book"/>
                <a:cs typeface="Franklin Gothic Book"/>
              </a:rPr>
              <a:t>more</a:t>
            </a:r>
            <a:endParaRPr sz="2000">
              <a:latin typeface="Franklin Gothic Book"/>
              <a:cs typeface="Franklin Gothic Book"/>
            </a:endParaRPr>
          </a:p>
          <a:p>
            <a:pPr marL="245745" indent="-233045">
              <a:lnSpc>
                <a:spcPts val="2280"/>
              </a:lnSpc>
              <a:spcBef>
                <a:spcPts val="765"/>
              </a:spcBef>
              <a:buChar char="•"/>
              <a:tabLst>
                <a:tab pos="245745" algn="l"/>
              </a:tabLst>
            </a:pPr>
            <a:r>
              <a:rPr sz="2000">
                <a:latin typeface="Franklin Gothic Book"/>
                <a:cs typeface="Franklin Gothic Book"/>
              </a:rPr>
              <a:t>Access</a:t>
            </a:r>
            <a:r>
              <a:rPr sz="2000" spc="-70">
                <a:latin typeface="Franklin Gothic Book"/>
                <a:cs typeface="Franklin Gothic Book"/>
              </a:rPr>
              <a:t> </a:t>
            </a:r>
            <a:r>
              <a:rPr sz="2000">
                <a:latin typeface="Franklin Gothic Book"/>
                <a:cs typeface="Franklin Gothic Book"/>
              </a:rPr>
              <a:t>to</a:t>
            </a:r>
            <a:r>
              <a:rPr sz="2000" spc="-65">
                <a:latin typeface="Franklin Gothic Book"/>
                <a:cs typeface="Franklin Gothic Book"/>
              </a:rPr>
              <a:t> </a:t>
            </a:r>
            <a:r>
              <a:rPr sz="2000" spc="-10">
                <a:latin typeface="Franklin Gothic Book"/>
                <a:cs typeface="Franklin Gothic Book"/>
              </a:rPr>
              <a:t>Mass4YOU’s</a:t>
            </a:r>
            <a:r>
              <a:rPr sz="2000" spc="-35">
                <a:latin typeface="Franklin Gothic Book"/>
                <a:cs typeface="Franklin Gothic Book"/>
              </a:rPr>
              <a:t> </a:t>
            </a:r>
            <a:r>
              <a:rPr sz="2000" spc="-10">
                <a:latin typeface="Franklin Gothic Book"/>
                <a:cs typeface="Franklin Gothic Book"/>
              </a:rPr>
              <a:t>24/7</a:t>
            </a:r>
            <a:r>
              <a:rPr sz="2000" spc="-60">
                <a:latin typeface="Franklin Gothic Book"/>
                <a:cs typeface="Franklin Gothic Book"/>
              </a:rPr>
              <a:t> </a:t>
            </a:r>
            <a:r>
              <a:rPr sz="2000">
                <a:latin typeface="Franklin Gothic Book"/>
                <a:cs typeface="Franklin Gothic Book"/>
              </a:rPr>
              <a:t>confidential</a:t>
            </a:r>
            <a:r>
              <a:rPr sz="2000" spc="-55">
                <a:latin typeface="Franklin Gothic Book"/>
                <a:cs typeface="Franklin Gothic Book"/>
              </a:rPr>
              <a:t> </a:t>
            </a:r>
            <a:r>
              <a:rPr sz="2000">
                <a:latin typeface="Franklin Gothic Book"/>
                <a:cs typeface="Franklin Gothic Book"/>
              </a:rPr>
              <a:t>substance</a:t>
            </a:r>
            <a:r>
              <a:rPr sz="2000" spc="-55">
                <a:latin typeface="Franklin Gothic Book"/>
                <a:cs typeface="Franklin Gothic Book"/>
              </a:rPr>
              <a:t> </a:t>
            </a:r>
            <a:r>
              <a:rPr sz="2000" spc="-10">
                <a:latin typeface="Franklin Gothic Book"/>
                <a:cs typeface="Franklin Gothic Book"/>
              </a:rPr>
              <a:t>abuse</a:t>
            </a:r>
            <a:endParaRPr sz="2000">
              <a:latin typeface="Franklin Gothic Book"/>
              <a:cs typeface="Franklin Gothic Book"/>
            </a:endParaRPr>
          </a:p>
          <a:p>
            <a:pPr marL="12700">
              <a:lnSpc>
                <a:spcPts val="2280"/>
              </a:lnSpc>
            </a:pPr>
            <a:r>
              <a:rPr sz="2000">
                <a:latin typeface="Franklin Gothic Book"/>
                <a:cs typeface="Franklin Gothic Book"/>
              </a:rPr>
              <a:t>treatment</a:t>
            </a:r>
            <a:r>
              <a:rPr sz="2000" spc="-35">
                <a:latin typeface="Franklin Gothic Book"/>
                <a:cs typeface="Franklin Gothic Book"/>
              </a:rPr>
              <a:t> </a:t>
            </a:r>
            <a:r>
              <a:rPr sz="2000">
                <a:latin typeface="Franklin Gothic Book"/>
                <a:cs typeface="Franklin Gothic Book"/>
              </a:rPr>
              <a:t>helpline</a:t>
            </a:r>
            <a:r>
              <a:rPr sz="2000" spc="-15">
                <a:latin typeface="Franklin Gothic Book"/>
                <a:cs typeface="Franklin Gothic Book"/>
              </a:rPr>
              <a:t> </a:t>
            </a:r>
            <a:r>
              <a:rPr sz="2000">
                <a:latin typeface="Franklin Gothic Book"/>
                <a:cs typeface="Franklin Gothic Book"/>
              </a:rPr>
              <a:t>and</a:t>
            </a:r>
            <a:r>
              <a:rPr sz="2000" spc="-15">
                <a:latin typeface="Franklin Gothic Book"/>
                <a:cs typeface="Franklin Gothic Book"/>
              </a:rPr>
              <a:t> </a:t>
            </a:r>
            <a:r>
              <a:rPr sz="2000">
                <a:latin typeface="Franklin Gothic Book"/>
                <a:cs typeface="Franklin Gothic Book"/>
              </a:rPr>
              <a:t>a</a:t>
            </a:r>
            <a:r>
              <a:rPr sz="2000" spc="-10">
                <a:latin typeface="Franklin Gothic Book"/>
                <a:cs typeface="Franklin Gothic Book"/>
              </a:rPr>
              <a:t> </a:t>
            </a:r>
            <a:r>
              <a:rPr sz="2000">
                <a:latin typeface="Franklin Gothic Book"/>
                <a:cs typeface="Franklin Gothic Book"/>
              </a:rPr>
              <a:t>licensed</a:t>
            </a:r>
            <a:r>
              <a:rPr sz="2000" spc="-25">
                <a:latin typeface="Franklin Gothic Book"/>
                <a:cs typeface="Franklin Gothic Book"/>
              </a:rPr>
              <a:t> </a:t>
            </a:r>
            <a:r>
              <a:rPr sz="2000" spc="-10">
                <a:latin typeface="Franklin Gothic Book"/>
                <a:cs typeface="Franklin Gothic Book"/>
              </a:rPr>
              <a:t>clinician</a:t>
            </a:r>
            <a:endParaRPr sz="2000">
              <a:latin typeface="Franklin Gothic Book"/>
              <a:cs typeface="Franklin Gothic Book"/>
            </a:endParaRPr>
          </a:p>
        </p:txBody>
      </p:sp>
      <p:pic>
        <p:nvPicPr>
          <p:cNvPr id="4" name="object 4" descr="A heart with hands hugging  Description automatically generated"/>
          <p:cNvPicPr/>
          <p:nvPr/>
        </p:nvPicPr>
        <p:blipFill>
          <a:blip r:embed="rId2" cstate="print"/>
          <a:stretch>
            <a:fillRect/>
          </a:stretch>
        </p:blipFill>
        <p:spPr>
          <a:xfrm>
            <a:off x="7646996" y="2283161"/>
            <a:ext cx="3484879" cy="26883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z="4000"/>
              <a:t>Get</a:t>
            </a:r>
            <a:r>
              <a:rPr sz="4000" spc="-40"/>
              <a:t> </a:t>
            </a:r>
            <a:r>
              <a:rPr sz="4000"/>
              <a:t>Support.</a:t>
            </a:r>
            <a:r>
              <a:rPr sz="4000" spc="-25"/>
              <a:t> </a:t>
            </a:r>
            <a:r>
              <a:rPr sz="4000"/>
              <a:t>Save</a:t>
            </a:r>
            <a:r>
              <a:rPr sz="4000" spc="-25"/>
              <a:t> </a:t>
            </a:r>
            <a:r>
              <a:rPr sz="4000"/>
              <a:t>Time.</a:t>
            </a:r>
            <a:r>
              <a:rPr sz="4000" spc="-50"/>
              <a:t> </a:t>
            </a:r>
            <a:r>
              <a:rPr sz="4000"/>
              <a:t>Enjoy</a:t>
            </a:r>
            <a:r>
              <a:rPr sz="4000" spc="-25"/>
              <a:t> </a:t>
            </a:r>
            <a:r>
              <a:rPr sz="4000" spc="-10"/>
              <a:t>Life.</a:t>
            </a:r>
            <a:endParaRPr sz="4000"/>
          </a:p>
        </p:txBody>
      </p:sp>
      <p:grpSp>
        <p:nvGrpSpPr>
          <p:cNvPr id="3" name="object 3"/>
          <p:cNvGrpSpPr/>
          <p:nvPr/>
        </p:nvGrpSpPr>
        <p:grpSpPr>
          <a:xfrm>
            <a:off x="0" y="0"/>
            <a:ext cx="12192000" cy="6858000"/>
            <a:chOff x="0" y="0"/>
            <a:chExt cx="12192000" cy="6858000"/>
          </a:xfrm>
        </p:grpSpPr>
        <p:pic>
          <p:nvPicPr>
            <p:cNvPr id="4" name="object 4" descr="A blue square sign with white text  Description automatically generated"/>
            <p:cNvPicPr/>
            <p:nvPr/>
          </p:nvPicPr>
          <p:blipFill>
            <a:blip r:embed="rId2" cstate="print"/>
            <a:stretch>
              <a:fillRect/>
            </a:stretch>
          </p:blipFill>
          <p:spPr>
            <a:xfrm>
              <a:off x="0" y="1718792"/>
              <a:ext cx="6043343" cy="4014851"/>
            </a:xfrm>
            <a:prstGeom prst="rect">
              <a:avLst/>
            </a:prstGeom>
          </p:spPr>
        </p:pic>
        <p:pic>
          <p:nvPicPr>
            <p:cNvPr id="5" name="object 5" descr="A blue sign with white text  Description automatically generated"/>
            <p:cNvPicPr/>
            <p:nvPr/>
          </p:nvPicPr>
          <p:blipFill>
            <a:blip r:embed="rId3" cstate="print"/>
            <a:stretch>
              <a:fillRect/>
            </a:stretch>
          </p:blipFill>
          <p:spPr>
            <a:xfrm>
              <a:off x="6043421" y="2886582"/>
              <a:ext cx="3324225" cy="2323338"/>
            </a:xfrm>
            <a:prstGeom prst="rect">
              <a:avLst/>
            </a:prstGeom>
          </p:spPr>
        </p:pic>
        <p:pic>
          <p:nvPicPr>
            <p:cNvPr id="6" name="object 6" descr="A qr code on a purple background  Description automatically generated"/>
            <p:cNvPicPr/>
            <p:nvPr/>
          </p:nvPicPr>
          <p:blipFill>
            <a:blip r:embed="rId4" cstate="print"/>
            <a:stretch>
              <a:fillRect/>
            </a:stretch>
          </p:blipFill>
          <p:spPr>
            <a:xfrm>
              <a:off x="9367519" y="0"/>
              <a:ext cx="2824479" cy="6857998"/>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Dental</a:t>
            </a:r>
            <a:r>
              <a:rPr spc="20"/>
              <a:t> </a:t>
            </a:r>
            <a:r>
              <a:t>and</a:t>
            </a:r>
            <a:r>
              <a:rPr spc="35"/>
              <a:t> </a:t>
            </a:r>
            <a:r>
              <a:rPr spc="-10"/>
              <a:t>Vision</a:t>
            </a:r>
          </a:p>
        </p:txBody>
      </p:sp>
      <p:pic>
        <p:nvPicPr>
          <p:cNvPr id="3" name="object 3"/>
          <p:cNvPicPr/>
          <p:nvPr/>
        </p:nvPicPr>
        <p:blipFill>
          <a:blip r:embed="rId2" cstate="print"/>
          <a:stretch>
            <a:fillRect/>
          </a:stretch>
        </p:blipFill>
        <p:spPr>
          <a:xfrm>
            <a:off x="496887" y="1300340"/>
            <a:ext cx="4360291" cy="5243068"/>
          </a:xfrm>
          <a:prstGeom prst="rect">
            <a:avLst/>
          </a:prstGeom>
        </p:spPr>
      </p:pic>
      <p:sp>
        <p:nvSpPr>
          <p:cNvPr id="4" name="object 4"/>
          <p:cNvSpPr txBox="1"/>
          <p:nvPr/>
        </p:nvSpPr>
        <p:spPr>
          <a:xfrm>
            <a:off x="5079238" y="1287907"/>
            <a:ext cx="5847080" cy="5249770"/>
          </a:xfrm>
          <a:prstGeom prst="rect">
            <a:avLst/>
          </a:prstGeom>
        </p:spPr>
        <p:txBody>
          <a:bodyPr vert="horz" wrap="square" lIns="0" tIns="53975" rIns="0" bIns="0" rtlCol="0" anchor="t">
            <a:spAutoFit/>
          </a:bodyPr>
          <a:lstStyle/>
          <a:p>
            <a:pPr marL="240029" marR="970915" indent="-227329">
              <a:lnSpc>
                <a:spcPts val="2590"/>
              </a:lnSpc>
              <a:spcBef>
                <a:spcPts val="425"/>
              </a:spcBef>
              <a:buFont typeface="Arial"/>
              <a:buChar char="•"/>
              <a:tabLst>
                <a:tab pos="241300" algn="l"/>
              </a:tabLst>
            </a:pPr>
            <a:r>
              <a:rPr sz="2400">
                <a:latin typeface="Franklin Gothic Book"/>
                <a:cs typeface="Franklin Gothic Book"/>
              </a:rPr>
              <a:t>MCCC</a:t>
            </a:r>
            <a:r>
              <a:rPr sz="2400" spc="-45">
                <a:latin typeface="Franklin Gothic Book"/>
                <a:cs typeface="Franklin Gothic Book"/>
              </a:rPr>
              <a:t> </a:t>
            </a:r>
            <a:r>
              <a:rPr sz="2400">
                <a:latin typeface="Franklin Gothic Book"/>
                <a:cs typeface="Franklin Gothic Book"/>
              </a:rPr>
              <a:t>and</a:t>
            </a:r>
            <a:r>
              <a:rPr sz="2400" spc="-30">
                <a:latin typeface="Franklin Gothic Book"/>
                <a:cs typeface="Franklin Gothic Book"/>
              </a:rPr>
              <a:t> </a:t>
            </a:r>
            <a:r>
              <a:rPr sz="2400">
                <a:latin typeface="Franklin Gothic Book"/>
                <a:cs typeface="Franklin Gothic Book"/>
              </a:rPr>
              <a:t>NUP</a:t>
            </a:r>
            <a:r>
              <a:rPr sz="2400" spc="-30">
                <a:latin typeface="Franklin Gothic Book"/>
                <a:cs typeface="Franklin Gothic Book"/>
              </a:rPr>
              <a:t> </a:t>
            </a:r>
            <a:r>
              <a:rPr sz="2400">
                <a:latin typeface="Franklin Gothic Book"/>
                <a:cs typeface="Franklin Gothic Book"/>
              </a:rPr>
              <a:t>MetLife</a:t>
            </a:r>
            <a:r>
              <a:rPr sz="2400" spc="-30">
                <a:latin typeface="Franklin Gothic Book"/>
                <a:cs typeface="Franklin Gothic Book"/>
              </a:rPr>
              <a:t> </a:t>
            </a:r>
            <a:r>
              <a:rPr sz="2400">
                <a:latin typeface="Franklin Gothic Book"/>
                <a:cs typeface="Franklin Gothic Book"/>
              </a:rPr>
              <a:t>dental</a:t>
            </a:r>
            <a:r>
              <a:rPr sz="2400" spc="-35">
                <a:latin typeface="Franklin Gothic Book"/>
                <a:cs typeface="Franklin Gothic Book"/>
              </a:rPr>
              <a:t> </a:t>
            </a:r>
            <a:r>
              <a:rPr sz="2400" spc="-25">
                <a:latin typeface="Franklin Gothic Book"/>
                <a:cs typeface="Franklin Gothic Book"/>
              </a:rPr>
              <a:t>is 	</a:t>
            </a:r>
            <a:r>
              <a:rPr sz="2400">
                <a:latin typeface="Franklin Gothic Book"/>
                <a:cs typeface="Franklin Gothic Book"/>
              </a:rPr>
              <a:t>administered</a:t>
            </a:r>
            <a:r>
              <a:rPr sz="2400" spc="-60">
                <a:latin typeface="Franklin Gothic Book"/>
                <a:cs typeface="Franklin Gothic Book"/>
              </a:rPr>
              <a:t> </a:t>
            </a:r>
            <a:r>
              <a:rPr sz="2400">
                <a:latin typeface="Franklin Gothic Book"/>
                <a:cs typeface="Franklin Gothic Book"/>
              </a:rPr>
              <a:t>Health</a:t>
            </a:r>
            <a:r>
              <a:rPr sz="2400" spc="-30">
                <a:latin typeface="Franklin Gothic Book"/>
                <a:cs typeface="Franklin Gothic Book"/>
              </a:rPr>
              <a:t> </a:t>
            </a:r>
            <a:r>
              <a:rPr sz="2400">
                <a:latin typeface="Franklin Gothic Book"/>
                <a:cs typeface="Franklin Gothic Book"/>
              </a:rPr>
              <a:t>Plans,</a:t>
            </a:r>
            <a:r>
              <a:rPr sz="2400" spc="-20">
                <a:latin typeface="Franklin Gothic Book"/>
                <a:cs typeface="Franklin Gothic Book"/>
              </a:rPr>
              <a:t> </a:t>
            </a:r>
            <a:r>
              <a:rPr sz="2400">
                <a:latin typeface="Franklin Gothic Book"/>
                <a:cs typeface="Franklin Gothic Book"/>
              </a:rPr>
              <a:t>Inc</a:t>
            </a:r>
            <a:r>
              <a:rPr sz="2400" spc="-20">
                <a:latin typeface="Franklin Gothic Book"/>
                <a:cs typeface="Franklin Gothic Book"/>
              </a:rPr>
              <a:t> </a:t>
            </a:r>
            <a:r>
              <a:rPr sz="2400" spc="-10">
                <a:latin typeface="Franklin Gothic Book"/>
                <a:cs typeface="Franklin Gothic Book"/>
              </a:rPr>
              <a:t>(HPI)</a:t>
            </a:r>
            <a:endParaRPr sz="2400">
              <a:latin typeface="Franklin Gothic Book"/>
              <a:cs typeface="Franklin Gothic Book"/>
            </a:endParaRPr>
          </a:p>
          <a:p>
            <a:pPr marL="239395" marR="5080" indent="-226695">
              <a:lnSpc>
                <a:spcPct val="132200"/>
              </a:lnSpc>
              <a:spcBef>
                <a:spcPts val="15"/>
              </a:spcBef>
              <a:buFont typeface="Courier New"/>
              <a:buChar char="o"/>
              <a:tabLst>
                <a:tab pos="241300" algn="l"/>
              </a:tabLst>
            </a:pPr>
            <a:r>
              <a:rPr sz="2000">
                <a:latin typeface="Calibri"/>
                <a:cs typeface="Calibri"/>
              </a:rPr>
              <a:t>Member</a:t>
            </a:r>
            <a:r>
              <a:rPr sz="2000" spc="-25">
                <a:latin typeface="Calibri"/>
                <a:cs typeface="Calibri"/>
              </a:rPr>
              <a:t> </a:t>
            </a:r>
            <a:r>
              <a:rPr sz="2000" spc="-10">
                <a:latin typeface="Calibri"/>
                <a:cs typeface="Calibri"/>
              </a:rPr>
              <a:t>Log-</a:t>
            </a:r>
            <a:r>
              <a:rPr sz="2000">
                <a:latin typeface="Calibri"/>
                <a:cs typeface="Calibri"/>
              </a:rPr>
              <a:t>In:</a:t>
            </a:r>
            <a:r>
              <a:rPr sz="2000" spc="-20">
                <a:latin typeface="Calibri"/>
                <a:cs typeface="Calibri"/>
              </a:rPr>
              <a:t> </a:t>
            </a:r>
            <a:r>
              <a:rPr sz="2000" u="sng">
                <a:solidFill>
                  <a:srgbClr val="2BB673"/>
                </a:solidFill>
                <a:uFill>
                  <a:solidFill>
                    <a:srgbClr val="2BB673"/>
                  </a:solidFill>
                </a:uFill>
                <a:latin typeface="Calibri"/>
                <a:cs typeface="Calibri"/>
                <a:hlinkClick r:id="rId3"/>
              </a:rPr>
              <a:t>BHE</a:t>
            </a:r>
            <a:r>
              <a:rPr sz="2000" u="sng" spc="-4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a:t>
            </a:r>
            <a:r>
              <a:rPr sz="2000" u="sng" spc="-4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Health</a:t>
            </a:r>
            <a:r>
              <a:rPr sz="2000" u="sng" spc="-15">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Plans</a:t>
            </a:r>
            <a:r>
              <a:rPr sz="2000" u="sng" spc="-3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Inc.</a:t>
            </a:r>
            <a:r>
              <a:rPr sz="2000" u="sng" spc="-4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a:t>
            </a:r>
            <a:r>
              <a:rPr sz="2000" u="sng" spc="-35">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Member</a:t>
            </a:r>
            <a:r>
              <a:rPr sz="2000" u="sng" spc="-30">
                <a:solidFill>
                  <a:srgbClr val="2BB673"/>
                </a:solidFill>
                <a:uFill>
                  <a:solidFill>
                    <a:srgbClr val="2BB673"/>
                  </a:solidFill>
                </a:uFill>
                <a:latin typeface="Calibri"/>
                <a:cs typeface="Calibri"/>
                <a:hlinkClick r:id="rId3"/>
              </a:rPr>
              <a:t> </a:t>
            </a:r>
            <a:r>
              <a:rPr sz="2000" u="sng" spc="-10">
                <a:solidFill>
                  <a:srgbClr val="2BB673"/>
                </a:solidFill>
                <a:uFill>
                  <a:solidFill>
                    <a:srgbClr val="2BB673"/>
                  </a:solidFill>
                </a:uFill>
                <a:latin typeface="Calibri"/>
                <a:cs typeface="Calibri"/>
                <a:hlinkClick r:id="rId3"/>
              </a:rPr>
              <a:t>Resource</a:t>
            </a:r>
            <a:r>
              <a:rPr sz="2000" u="none" spc="-10">
                <a:solidFill>
                  <a:srgbClr val="2BB673"/>
                </a:solidFill>
                <a:latin typeface="Calibri"/>
                <a:cs typeface="Calibri"/>
              </a:rPr>
              <a:t> 	</a:t>
            </a:r>
            <a:r>
              <a:rPr sz="2000" u="sng">
                <a:solidFill>
                  <a:srgbClr val="2BB673"/>
                </a:solidFill>
                <a:uFill>
                  <a:solidFill>
                    <a:srgbClr val="2BB673"/>
                  </a:solidFill>
                </a:uFill>
                <a:latin typeface="Calibri"/>
                <a:cs typeface="Calibri"/>
                <a:hlinkClick r:id="rId3"/>
              </a:rPr>
              <a:t>Center</a:t>
            </a:r>
            <a:r>
              <a:rPr sz="2000" u="sng" spc="-2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a:t>
            </a:r>
            <a:r>
              <a:rPr sz="2000" u="sng" spc="-3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My</a:t>
            </a:r>
            <a:r>
              <a:rPr sz="2000" u="sng" spc="-30">
                <a:solidFill>
                  <a:srgbClr val="2BB673"/>
                </a:solidFill>
                <a:uFill>
                  <a:solidFill>
                    <a:srgbClr val="2BB673"/>
                  </a:solidFill>
                </a:uFill>
                <a:latin typeface="Calibri"/>
                <a:cs typeface="Calibri"/>
                <a:hlinkClick r:id="rId3"/>
              </a:rPr>
              <a:t> </a:t>
            </a:r>
            <a:r>
              <a:rPr sz="2000" u="sng">
                <a:solidFill>
                  <a:srgbClr val="2BB673"/>
                </a:solidFill>
                <a:uFill>
                  <a:solidFill>
                    <a:srgbClr val="2BB673"/>
                  </a:solidFill>
                </a:uFill>
                <a:latin typeface="Calibri"/>
                <a:cs typeface="Calibri"/>
                <a:hlinkClick r:id="rId3"/>
              </a:rPr>
              <a:t>Plan</a:t>
            </a:r>
            <a:r>
              <a:rPr sz="2000" u="sng" spc="-15">
                <a:solidFill>
                  <a:srgbClr val="2BB673"/>
                </a:solidFill>
                <a:uFill>
                  <a:solidFill>
                    <a:srgbClr val="2BB673"/>
                  </a:solidFill>
                </a:uFill>
                <a:latin typeface="Calibri"/>
                <a:cs typeface="Calibri"/>
                <a:hlinkClick r:id="rId3"/>
              </a:rPr>
              <a:t> </a:t>
            </a:r>
            <a:r>
              <a:rPr sz="2000" u="sng" spc="-10">
                <a:solidFill>
                  <a:srgbClr val="2BB673"/>
                </a:solidFill>
                <a:uFill>
                  <a:solidFill>
                    <a:srgbClr val="2BB673"/>
                  </a:solidFill>
                </a:uFill>
                <a:latin typeface="Calibri"/>
                <a:cs typeface="Calibri"/>
                <a:hlinkClick r:id="rId3"/>
              </a:rPr>
              <a:t>Login</a:t>
            </a:r>
            <a:endParaRPr sz="2000">
              <a:latin typeface="Calibri"/>
              <a:cs typeface="Calibri"/>
            </a:endParaRPr>
          </a:p>
          <a:p>
            <a:pPr>
              <a:lnSpc>
                <a:spcPct val="100000"/>
              </a:lnSpc>
            </a:pPr>
            <a:endParaRPr sz="1800">
              <a:latin typeface="Calibri"/>
              <a:cs typeface="Calibri"/>
            </a:endParaRPr>
          </a:p>
          <a:p>
            <a:pPr>
              <a:lnSpc>
                <a:spcPct val="100000"/>
              </a:lnSpc>
              <a:spcBef>
                <a:spcPts val="835"/>
              </a:spcBef>
            </a:pPr>
            <a:endParaRPr sz="1800">
              <a:latin typeface="Calibri"/>
              <a:cs typeface="Calibri"/>
            </a:endParaRPr>
          </a:p>
          <a:p>
            <a:pPr marL="240029" marR="107314" indent="-227329">
              <a:lnSpc>
                <a:spcPct val="90100"/>
              </a:lnSpc>
              <a:buFont typeface="Arial"/>
              <a:buChar char="•"/>
              <a:tabLst>
                <a:tab pos="241300" algn="l"/>
              </a:tabLst>
            </a:pPr>
            <a:r>
              <a:rPr sz="2400">
                <a:latin typeface="Franklin Gothic Book"/>
                <a:cs typeface="Franklin Gothic Book"/>
              </a:rPr>
              <a:t>The</a:t>
            </a:r>
            <a:r>
              <a:rPr sz="2400" spc="-30">
                <a:latin typeface="Franklin Gothic Book"/>
                <a:cs typeface="Franklin Gothic Book"/>
              </a:rPr>
              <a:t> </a:t>
            </a:r>
            <a:r>
              <a:rPr sz="2400" spc="-10">
                <a:latin typeface="Franklin Gothic Book"/>
                <a:cs typeface="Franklin Gothic Book"/>
              </a:rPr>
              <a:t>Non-</a:t>
            </a:r>
            <a:r>
              <a:rPr sz="2400">
                <a:latin typeface="Franklin Gothic Book"/>
                <a:cs typeface="Franklin Gothic Book"/>
              </a:rPr>
              <a:t>unit</a:t>
            </a:r>
            <a:r>
              <a:rPr sz="2400" spc="-15">
                <a:latin typeface="Franklin Gothic Book"/>
                <a:cs typeface="Franklin Gothic Book"/>
              </a:rPr>
              <a:t> </a:t>
            </a:r>
            <a:r>
              <a:rPr sz="2400">
                <a:latin typeface="Franklin Gothic Book"/>
                <a:cs typeface="Franklin Gothic Book"/>
              </a:rPr>
              <a:t>dental</a:t>
            </a:r>
            <a:r>
              <a:rPr sz="2400" spc="-40">
                <a:latin typeface="Franklin Gothic Book"/>
                <a:cs typeface="Franklin Gothic Book"/>
              </a:rPr>
              <a:t> </a:t>
            </a:r>
            <a:r>
              <a:rPr sz="2400">
                <a:latin typeface="Franklin Gothic Book"/>
                <a:cs typeface="Franklin Gothic Book"/>
              </a:rPr>
              <a:t>enrollment</a:t>
            </a:r>
            <a:r>
              <a:rPr sz="2400" spc="-30">
                <a:latin typeface="Franklin Gothic Book"/>
                <a:cs typeface="Franklin Gothic Book"/>
              </a:rPr>
              <a:t> </a:t>
            </a:r>
            <a:r>
              <a:rPr sz="2400" spc="-10">
                <a:latin typeface="Franklin Gothic Book"/>
                <a:cs typeface="Franklin Gothic Book"/>
              </a:rPr>
              <a:t>period 	</a:t>
            </a:r>
            <a:r>
              <a:rPr sz="2400">
                <a:latin typeface="Franklin Gothic Book"/>
                <a:cs typeface="Franklin Gothic Book"/>
              </a:rPr>
              <a:t>occurs</a:t>
            </a:r>
            <a:r>
              <a:rPr sz="2400" spc="-65">
                <a:latin typeface="Franklin Gothic Book"/>
                <a:cs typeface="Franklin Gothic Book"/>
              </a:rPr>
              <a:t> </a:t>
            </a:r>
            <a:r>
              <a:rPr sz="2400">
                <a:latin typeface="Franklin Gothic Book"/>
                <a:cs typeface="Franklin Gothic Book"/>
              </a:rPr>
              <a:t>in</a:t>
            </a:r>
            <a:r>
              <a:rPr sz="2400" spc="-40">
                <a:latin typeface="Franklin Gothic Book"/>
                <a:cs typeface="Franklin Gothic Book"/>
              </a:rPr>
              <a:t> </a:t>
            </a:r>
            <a:r>
              <a:rPr sz="2400">
                <a:latin typeface="Franklin Gothic Book"/>
                <a:cs typeface="Franklin Gothic Book"/>
              </a:rPr>
              <a:t>October</a:t>
            </a:r>
            <a:r>
              <a:rPr sz="2400" spc="-55">
                <a:latin typeface="Franklin Gothic Book"/>
                <a:cs typeface="Franklin Gothic Book"/>
              </a:rPr>
              <a:t> </a:t>
            </a:r>
            <a:r>
              <a:rPr sz="2400">
                <a:latin typeface="Franklin Gothic Book"/>
                <a:cs typeface="Franklin Gothic Book"/>
              </a:rPr>
              <a:t>each</a:t>
            </a:r>
            <a:r>
              <a:rPr sz="2400" spc="-45">
                <a:latin typeface="Franklin Gothic Book"/>
                <a:cs typeface="Franklin Gothic Book"/>
              </a:rPr>
              <a:t> </a:t>
            </a:r>
            <a:r>
              <a:rPr sz="2400">
                <a:latin typeface="Franklin Gothic Book"/>
                <a:cs typeface="Franklin Gothic Book"/>
              </a:rPr>
              <a:t>year</a:t>
            </a:r>
            <a:r>
              <a:rPr sz="2400" spc="-30">
                <a:latin typeface="Franklin Gothic Book"/>
                <a:cs typeface="Franklin Gothic Book"/>
              </a:rPr>
              <a:t> </a:t>
            </a:r>
            <a:r>
              <a:rPr sz="2400">
                <a:latin typeface="Franklin Gothic Book"/>
                <a:cs typeface="Franklin Gothic Book"/>
              </a:rPr>
              <a:t>with</a:t>
            </a:r>
            <a:r>
              <a:rPr sz="2400" spc="-40">
                <a:latin typeface="Franklin Gothic Book"/>
                <a:cs typeface="Franklin Gothic Book"/>
              </a:rPr>
              <a:t> </a:t>
            </a:r>
            <a:r>
              <a:rPr sz="2400">
                <a:latin typeface="Franklin Gothic Book"/>
                <a:cs typeface="Franklin Gothic Book"/>
              </a:rPr>
              <a:t>a</a:t>
            </a:r>
            <a:r>
              <a:rPr sz="2400" spc="-35">
                <a:latin typeface="Franklin Gothic Book"/>
                <a:cs typeface="Franklin Gothic Book"/>
              </a:rPr>
              <a:t> </a:t>
            </a:r>
            <a:r>
              <a:rPr sz="2400" spc="-10">
                <a:latin typeface="Franklin Gothic Book"/>
                <a:cs typeface="Franklin Gothic Book"/>
              </a:rPr>
              <a:t>January 	</a:t>
            </a:r>
            <a:r>
              <a:rPr sz="2400">
                <a:latin typeface="Franklin Gothic Book"/>
                <a:cs typeface="Franklin Gothic Book"/>
              </a:rPr>
              <a:t>1</a:t>
            </a:r>
            <a:r>
              <a:rPr sz="2400" spc="-55">
                <a:latin typeface="Franklin Gothic Book"/>
                <a:cs typeface="Franklin Gothic Book"/>
              </a:rPr>
              <a:t> </a:t>
            </a:r>
            <a:r>
              <a:rPr sz="2400">
                <a:latin typeface="Franklin Gothic Book"/>
                <a:cs typeface="Franklin Gothic Book"/>
              </a:rPr>
              <a:t>effective</a:t>
            </a:r>
            <a:r>
              <a:rPr sz="2400" spc="-55">
                <a:latin typeface="Franklin Gothic Book"/>
                <a:cs typeface="Franklin Gothic Book"/>
              </a:rPr>
              <a:t> </a:t>
            </a:r>
            <a:r>
              <a:rPr sz="2400" spc="-10">
                <a:latin typeface="Franklin Gothic Book"/>
                <a:cs typeface="Franklin Gothic Book"/>
              </a:rPr>
              <a:t>date.</a:t>
            </a:r>
            <a:endParaRPr sz="2400">
              <a:latin typeface="Franklin Gothic Book"/>
              <a:cs typeface="Franklin Gothic Book"/>
            </a:endParaRPr>
          </a:p>
          <a:p>
            <a:pPr>
              <a:lnSpc>
                <a:spcPct val="100000"/>
              </a:lnSpc>
              <a:spcBef>
                <a:spcPts val="1445"/>
              </a:spcBef>
              <a:buFont typeface="Arial"/>
              <a:buChar char="•"/>
            </a:pPr>
            <a:endParaRPr sz="2400">
              <a:latin typeface="Franklin Gothic Book"/>
              <a:cs typeface="Franklin Gothic Book"/>
            </a:endParaRPr>
          </a:p>
          <a:p>
            <a:pPr marL="241300" marR="167640" indent="-228600">
              <a:lnSpc>
                <a:spcPct val="100000"/>
              </a:lnSpc>
              <a:buSzPct val="83333"/>
              <a:buFont typeface="Arial"/>
              <a:buChar char="•"/>
              <a:tabLst>
                <a:tab pos="241300" algn="l"/>
              </a:tabLst>
            </a:pPr>
            <a:r>
              <a:rPr sz="2400">
                <a:latin typeface="Franklin Gothic Book"/>
                <a:cs typeface="Franklin Gothic Book"/>
              </a:rPr>
              <a:t>AFSCME</a:t>
            </a:r>
            <a:r>
              <a:rPr sz="2400" spc="-40">
                <a:latin typeface="Franklin Gothic Book"/>
                <a:cs typeface="Franklin Gothic Book"/>
              </a:rPr>
              <a:t> </a:t>
            </a:r>
            <a:r>
              <a:rPr sz="2400">
                <a:latin typeface="Franklin Gothic Book"/>
                <a:cs typeface="Franklin Gothic Book"/>
              </a:rPr>
              <a:t>Delta</a:t>
            </a:r>
            <a:r>
              <a:rPr sz="2400" spc="-30">
                <a:latin typeface="Franklin Gothic Book"/>
                <a:cs typeface="Franklin Gothic Book"/>
              </a:rPr>
              <a:t> </a:t>
            </a:r>
            <a:r>
              <a:rPr sz="2400">
                <a:latin typeface="Franklin Gothic Book"/>
                <a:cs typeface="Franklin Gothic Book"/>
              </a:rPr>
              <a:t>Dental</a:t>
            </a:r>
            <a:r>
              <a:rPr sz="2400" spc="-15">
                <a:latin typeface="Franklin Gothic Book"/>
                <a:cs typeface="Franklin Gothic Book"/>
              </a:rPr>
              <a:t> </a:t>
            </a:r>
            <a:r>
              <a:rPr sz="2400">
                <a:latin typeface="Franklin Gothic Book"/>
                <a:cs typeface="Franklin Gothic Book"/>
              </a:rPr>
              <a:t>and</a:t>
            </a:r>
            <a:r>
              <a:rPr sz="2400" spc="-45">
                <a:latin typeface="Franklin Gothic Book"/>
                <a:cs typeface="Franklin Gothic Book"/>
              </a:rPr>
              <a:t> </a:t>
            </a:r>
            <a:r>
              <a:rPr sz="2400">
                <a:latin typeface="Franklin Gothic Book"/>
                <a:cs typeface="Franklin Gothic Book"/>
              </a:rPr>
              <a:t>Davis</a:t>
            </a:r>
            <a:r>
              <a:rPr sz="2400" spc="-30">
                <a:latin typeface="Franklin Gothic Book"/>
                <a:cs typeface="Franklin Gothic Book"/>
              </a:rPr>
              <a:t> </a:t>
            </a:r>
            <a:r>
              <a:rPr sz="2400">
                <a:latin typeface="Franklin Gothic Book"/>
                <a:cs typeface="Franklin Gothic Book"/>
              </a:rPr>
              <a:t>Vision</a:t>
            </a:r>
            <a:r>
              <a:rPr sz="2400" spc="-25">
                <a:latin typeface="Franklin Gothic Book"/>
                <a:cs typeface="Franklin Gothic Book"/>
              </a:rPr>
              <a:t> is </a:t>
            </a:r>
            <a:r>
              <a:rPr sz="2400">
                <a:latin typeface="Franklin Gothic Book"/>
                <a:cs typeface="Franklin Gothic Book"/>
              </a:rPr>
              <a:t>administered</a:t>
            </a:r>
            <a:r>
              <a:rPr sz="2400" spc="-105">
                <a:latin typeface="Franklin Gothic Book"/>
                <a:cs typeface="Franklin Gothic Book"/>
              </a:rPr>
              <a:t> </a:t>
            </a:r>
            <a:r>
              <a:rPr sz="2400">
                <a:latin typeface="Franklin Gothic Book"/>
                <a:cs typeface="Franklin Gothic Book"/>
              </a:rPr>
              <a:t>by</a:t>
            </a:r>
            <a:r>
              <a:rPr sz="2400" spc="-60">
                <a:latin typeface="Franklin Gothic Book"/>
                <a:cs typeface="Franklin Gothic Book"/>
              </a:rPr>
              <a:t> </a:t>
            </a:r>
            <a:r>
              <a:rPr sz="2400">
                <a:latin typeface="Franklin Gothic Book"/>
                <a:cs typeface="Franklin Gothic Book"/>
              </a:rPr>
              <a:t>the</a:t>
            </a:r>
            <a:r>
              <a:rPr sz="2400" spc="-65">
                <a:latin typeface="Franklin Gothic Book"/>
                <a:cs typeface="Franklin Gothic Book"/>
              </a:rPr>
              <a:t> </a:t>
            </a:r>
            <a:r>
              <a:rPr sz="2400">
                <a:latin typeface="Franklin Gothic Book"/>
                <a:cs typeface="Franklin Gothic Book"/>
              </a:rPr>
              <a:t>Massachusetts</a:t>
            </a:r>
            <a:r>
              <a:rPr sz="2400" spc="-75">
                <a:latin typeface="Franklin Gothic Book"/>
                <a:cs typeface="Franklin Gothic Book"/>
              </a:rPr>
              <a:t> </a:t>
            </a:r>
            <a:r>
              <a:rPr sz="2400" spc="-10">
                <a:latin typeface="Franklin Gothic Book"/>
                <a:cs typeface="Franklin Gothic Book"/>
              </a:rPr>
              <a:t>Public Employees</a:t>
            </a:r>
            <a:r>
              <a:rPr sz="2400" spc="-85">
                <a:latin typeface="Franklin Gothic Book"/>
                <a:cs typeface="Franklin Gothic Book"/>
              </a:rPr>
              <a:t> </a:t>
            </a:r>
            <a:r>
              <a:rPr sz="2400" spc="-20">
                <a:latin typeface="Franklin Gothic Book"/>
                <a:cs typeface="Franklin Gothic Book"/>
              </a:rPr>
              <a:t>Fund.</a:t>
            </a:r>
            <a:endParaRPr sz="2400">
              <a:latin typeface="Franklin Gothic Book"/>
              <a:cs typeface="Franklin Gothic Book"/>
            </a:endParaRPr>
          </a:p>
          <a:p>
            <a:pPr marL="239395" indent="-226695">
              <a:lnSpc>
                <a:spcPct val="100000"/>
              </a:lnSpc>
              <a:spcBef>
                <a:spcPts val="1019"/>
              </a:spcBef>
              <a:buFont typeface="Courier New"/>
              <a:buChar char="o"/>
              <a:tabLst>
                <a:tab pos="240029" algn="l"/>
              </a:tabLst>
            </a:pPr>
            <a:r>
              <a:rPr lang="en-US" spc="-30">
                <a:latin typeface="Franklin Gothic Book"/>
                <a:cs typeface="Franklin Gothic Book"/>
              </a:rPr>
              <a:t>To</a:t>
            </a:r>
            <a:r>
              <a:rPr lang="en-US" spc="-35">
                <a:latin typeface="Franklin Gothic Book"/>
                <a:cs typeface="Franklin Gothic Book"/>
              </a:rPr>
              <a:t> </a:t>
            </a:r>
            <a:r>
              <a:rPr lang="en-US">
                <a:latin typeface="Franklin Gothic Book"/>
                <a:cs typeface="Franklin Gothic Book"/>
              </a:rPr>
              <a:t>learn</a:t>
            </a:r>
            <a:r>
              <a:rPr lang="en-US" spc="-30">
                <a:latin typeface="Franklin Gothic Book"/>
                <a:cs typeface="Franklin Gothic Book"/>
              </a:rPr>
              <a:t> </a:t>
            </a:r>
            <a:r>
              <a:rPr lang="en-US">
                <a:latin typeface="Franklin Gothic Book"/>
                <a:cs typeface="Franklin Gothic Book"/>
              </a:rPr>
              <a:t>more,</a:t>
            </a:r>
            <a:r>
              <a:rPr lang="en-US" spc="-35">
                <a:latin typeface="Franklin Gothic Book"/>
                <a:cs typeface="Franklin Gothic Book"/>
              </a:rPr>
              <a:t> </a:t>
            </a:r>
            <a:r>
              <a:rPr lang="en-US">
                <a:latin typeface="Franklin Gothic Book"/>
                <a:cs typeface="Franklin Gothic Book"/>
              </a:rPr>
              <a:t>visit:</a:t>
            </a:r>
            <a:r>
              <a:rPr lang="en-US" spc="-20">
                <a:latin typeface="Franklin Gothic Book"/>
                <a:cs typeface="Franklin Gothic Book"/>
              </a:rPr>
              <a:t> </a:t>
            </a:r>
            <a:r>
              <a:rPr lang="en-US" u="sng" spc="-10">
                <a:solidFill>
                  <a:srgbClr val="2BB673"/>
                </a:solidFill>
                <a:uFill>
                  <a:solidFill>
                    <a:srgbClr val="2BB673"/>
                  </a:solidFill>
                </a:uFill>
                <a:latin typeface="Franklin Gothic Book"/>
                <a:cs typeface="Franklin Gothic Book"/>
                <a:hlinkClick r:id="rId4"/>
              </a:rPr>
              <a:t>www.mpefund.org/</a:t>
            </a:r>
            <a:endParaRPr lang="en-US">
              <a:latin typeface="Franklin Gothic Book"/>
              <a:cs typeface="Franklin Gothic 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563" y="1443304"/>
            <a:ext cx="10204450" cy="2109470"/>
          </a:xfrm>
          <a:prstGeom prst="rect">
            <a:avLst/>
          </a:prstGeom>
        </p:spPr>
        <p:txBody>
          <a:bodyPr vert="horz" wrap="square" lIns="0" tIns="60325" rIns="0" bIns="0" rtlCol="0">
            <a:spAutoFit/>
          </a:bodyPr>
          <a:lstStyle/>
          <a:p>
            <a:pPr marL="239395" marR="5080" indent="-227329">
              <a:lnSpc>
                <a:spcPts val="3030"/>
              </a:lnSpc>
              <a:spcBef>
                <a:spcPts val="475"/>
              </a:spcBef>
              <a:buFont typeface="Arial"/>
              <a:buChar char="•"/>
              <a:tabLst>
                <a:tab pos="241300" algn="l"/>
              </a:tabLst>
            </a:pPr>
            <a:r>
              <a:rPr sz="2800">
                <a:latin typeface="Franklin Gothic Book"/>
                <a:cs typeface="Franklin Gothic Book"/>
              </a:rPr>
              <a:t>MCCC</a:t>
            </a:r>
            <a:r>
              <a:rPr sz="2800" spc="-70">
                <a:latin typeface="Franklin Gothic Book"/>
                <a:cs typeface="Franklin Gothic Book"/>
              </a:rPr>
              <a:t> </a:t>
            </a:r>
            <a:r>
              <a:rPr sz="2800">
                <a:latin typeface="Franklin Gothic Book"/>
                <a:cs typeface="Franklin Gothic Book"/>
              </a:rPr>
              <a:t>and</a:t>
            </a:r>
            <a:r>
              <a:rPr sz="2800" spc="-70">
                <a:latin typeface="Franklin Gothic Book"/>
                <a:cs typeface="Franklin Gothic Book"/>
              </a:rPr>
              <a:t> </a:t>
            </a:r>
            <a:r>
              <a:rPr sz="2800" spc="-10">
                <a:latin typeface="Franklin Gothic Book"/>
                <a:cs typeface="Franklin Gothic Book"/>
              </a:rPr>
              <a:t>Non-</a:t>
            </a:r>
            <a:r>
              <a:rPr sz="2800">
                <a:latin typeface="Franklin Gothic Book"/>
                <a:cs typeface="Franklin Gothic Book"/>
              </a:rPr>
              <a:t>Unit</a:t>
            </a:r>
            <a:r>
              <a:rPr sz="2800" spc="-45">
                <a:latin typeface="Franklin Gothic Book"/>
                <a:cs typeface="Franklin Gothic Book"/>
              </a:rPr>
              <a:t> </a:t>
            </a:r>
            <a:r>
              <a:rPr sz="2800" spc="-10">
                <a:latin typeface="Franklin Gothic Book"/>
                <a:cs typeface="Franklin Gothic Book"/>
              </a:rPr>
              <a:t>Professionals</a:t>
            </a:r>
            <a:r>
              <a:rPr sz="2800" spc="-55">
                <a:latin typeface="Franklin Gothic Book"/>
                <a:cs typeface="Franklin Gothic Book"/>
              </a:rPr>
              <a:t> </a:t>
            </a:r>
            <a:r>
              <a:rPr sz="2800">
                <a:latin typeface="Franklin Gothic Book"/>
                <a:cs typeface="Franklin Gothic Book"/>
              </a:rPr>
              <a:t>are</a:t>
            </a:r>
            <a:r>
              <a:rPr sz="2800" spc="-75">
                <a:latin typeface="Franklin Gothic Book"/>
                <a:cs typeface="Franklin Gothic Book"/>
              </a:rPr>
              <a:t> </a:t>
            </a:r>
            <a:r>
              <a:rPr sz="2800">
                <a:latin typeface="Franklin Gothic Book"/>
                <a:cs typeface="Franklin Gothic Book"/>
              </a:rPr>
              <a:t>automatically</a:t>
            </a:r>
            <a:r>
              <a:rPr sz="2800" spc="-70">
                <a:latin typeface="Franklin Gothic Book"/>
                <a:cs typeface="Franklin Gothic Book"/>
              </a:rPr>
              <a:t> </a:t>
            </a:r>
            <a:r>
              <a:rPr sz="2800">
                <a:latin typeface="Franklin Gothic Book"/>
                <a:cs typeface="Franklin Gothic Book"/>
              </a:rPr>
              <a:t>enrolled</a:t>
            </a:r>
            <a:r>
              <a:rPr sz="2800" spc="-50">
                <a:latin typeface="Franklin Gothic Book"/>
                <a:cs typeface="Franklin Gothic Book"/>
              </a:rPr>
              <a:t> </a:t>
            </a:r>
            <a:r>
              <a:rPr sz="2800">
                <a:latin typeface="Franklin Gothic Book"/>
                <a:cs typeface="Franklin Gothic Book"/>
              </a:rPr>
              <a:t>in</a:t>
            </a:r>
            <a:r>
              <a:rPr sz="2800" spc="-75">
                <a:latin typeface="Franklin Gothic Book"/>
                <a:cs typeface="Franklin Gothic Book"/>
              </a:rPr>
              <a:t> </a:t>
            </a:r>
            <a:r>
              <a:rPr sz="2800" spc="-25">
                <a:latin typeface="Franklin Gothic Book"/>
                <a:cs typeface="Franklin Gothic Book"/>
              </a:rPr>
              <a:t>the 	</a:t>
            </a:r>
            <a:r>
              <a:rPr sz="2800">
                <a:latin typeface="Franklin Gothic Book"/>
                <a:cs typeface="Franklin Gothic Book"/>
              </a:rPr>
              <a:t>MetLife</a:t>
            </a:r>
            <a:r>
              <a:rPr sz="2800" spc="-125">
                <a:latin typeface="Franklin Gothic Book"/>
                <a:cs typeface="Franklin Gothic Book"/>
              </a:rPr>
              <a:t> </a:t>
            </a:r>
            <a:r>
              <a:rPr sz="2800">
                <a:latin typeface="Franklin Gothic Book"/>
                <a:cs typeface="Franklin Gothic Book"/>
              </a:rPr>
              <a:t>VisionAccess</a:t>
            </a:r>
            <a:r>
              <a:rPr sz="2800" spc="-125">
                <a:latin typeface="Franklin Gothic Book"/>
                <a:cs typeface="Franklin Gothic Book"/>
              </a:rPr>
              <a:t> </a:t>
            </a:r>
            <a:r>
              <a:rPr sz="2800">
                <a:latin typeface="Franklin Gothic Book"/>
                <a:cs typeface="Franklin Gothic Book"/>
              </a:rPr>
              <a:t>Savings</a:t>
            </a:r>
            <a:r>
              <a:rPr sz="2800" spc="-120">
                <a:latin typeface="Franklin Gothic Book"/>
                <a:cs typeface="Franklin Gothic Book"/>
              </a:rPr>
              <a:t> </a:t>
            </a:r>
            <a:r>
              <a:rPr sz="2800" spc="-20">
                <a:latin typeface="Franklin Gothic Book"/>
                <a:cs typeface="Franklin Gothic Book"/>
              </a:rPr>
              <a:t>Plan</a:t>
            </a:r>
            <a:endParaRPr sz="2800">
              <a:latin typeface="Franklin Gothic Book"/>
              <a:cs typeface="Franklin Gothic Book"/>
            </a:endParaRPr>
          </a:p>
          <a:p>
            <a:pPr marL="240029" marR="15240" indent="-227965">
              <a:lnSpc>
                <a:spcPts val="3020"/>
              </a:lnSpc>
              <a:spcBef>
                <a:spcPts val="1005"/>
              </a:spcBef>
              <a:buFont typeface="Arial"/>
              <a:buChar char="•"/>
              <a:tabLst>
                <a:tab pos="241300" algn="l"/>
              </a:tabLst>
            </a:pPr>
            <a:r>
              <a:rPr sz="2800" spc="-20">
                <a:latin typeface="Franklin Gothic Book"/>
                <a:cs typeface="Franklin Gothic Book"/>
              </a:rPr>
              <a:t>To</a:t>
            </a:r>
            <a:r>
              <a:rPr sz="2800" spc="-80">
                <a:latin typeface="Franklin Gothic Book"/>
                <a:cs typeface="Franklin Gothic Book"/>
              </a:rPr>
              <a:t> </a:t>
            </a:r>
            <a:r>
              <a:rPr sz="2800">
                <a:latin typeface="Franklin Gothic Book"/>
                <a:cs typeface="Franklin Gothic Book"/>
              </a:rPr>
              <a:t>receive</a:t>
            </a:r>
            <a:r>
              <a:rPr sz="2800" spc="-60">
                <a:latin typeface="Franklin Gothic Book"/>
                <a:cs typeface="Franklin Gothic Book"/>
              </a:rPr>
              <a:t> </a:t>
            </a:r>
            <a:r>
              <a:rPr sz="2800">
                <a:latin typeface="Franklin Gothic Book"/>
                <a:cs typeface="Franklin Gothic Book"/>
              </a:rPr>
              <a:t>your</a:t>
            </a:r>
            <a:r>
              <a:rPr sz="2800" spc="-80">
                <a:latin typeface="Franklin Gothic Book"/>
                <a:cs typeface="Franklin Gothic Book"/>
              </a:rPr>
              <a:t> </a:t>
            </a:r>
            <a:r>
              <a:rPr sz="2800">
                <a:latin typeface="Franklin Gothic Book"/>
                <a:cs typeface="Franklin Gothic Book"/>
              </a:rPr>
              <a:t>discounts</a:t>
            </a:r>
            <a:r>
              <a:rPr sz="2800" spc="-75">
                <a:latin typeface="Franklin Gothic Book"/>
                <a:cs typeface="Franklin Gothic Book"/>
              </a:rPr>
              <a:t> </a:t>
            </a:r>
            <a:r>
              <a:rPr sz="2800">
                <a:latin typeface="Franklin Gothic Book"/>
                <a:cs typeface="Franklin Gothic Book"/>
              </a:rPr>
              <a:t>just</a:t>
            </a:r>
            <a:r>
              <a:rPr sz="2800" spc="-75">
                <a:latin typeface="Franklin Gothic Book"/>
                <a:cs typeface="Franklin Gothic Book"/>
              </a:rPr>
              <a:t> </a:t>
            </a:r>
            <a:r>
              <a:rPr sz="2800">
                <a:latin typeface="Franklin Gothic Book"/>
                <a:cs typeface="Franklin Gothic Book"/>
              </a:rPr>
              <a:t>give</a:t>
            </a:r>
            <a:r>
              <a:rPr sz="2800" spc="-55">
                <a:latin typeface="Franklin Gothic Book"/>
                <a:cs typeface="Franklin Gothic Book"/>
              </a:rPr>
              <a:t> </a:t>
            </a:r>
            <a:r>
              <a:rPr sz="2800">
                <a:latin typeface="Franklin Gothic Book"/>
                <a:cs typeface="Franklin Gothic Book"/>
              </a:rPr>
              <a:t>the</a:t>
            </a:r>
            <a:r>
              <a:rPr sz="2800" spc="-75">
                <a:latin typeface="Franklin Gothic Book"/>
                <a:cs typeface="Franklin Gothic Book"/>
              </a:rPr>
              <a:t> </a:t>
            </a:r>
            <a:r>
              <a:rPr sz="2800">
                <a:latin typeface="Franklin Gothic Book"/>
                <a:cs typeface="Franklin Gothic Book"/>
              </a:rPr>
              <a:t>participating</a:t>
            </a:r>
            <a:r>
              <a:rPr sz="2800" spc="-75">
                <a:latin typeface="Franklin Gothic Book"/>
                <a:cs typeface="Franklin Gothic Book"/>
              </a:rPr>
              <a:t> </a:t>
            </a:r>
            <a:r>
              <a:rPr sz="2800">
                <a:latin typeface="Franklin Gothic Book"/>
                <a:cs typeface="Franklin Gothic Book"/>
              </a:rPr>
              <a:t>MetLife</a:t>
            </a:r>
            <a:r>
              <a:rPr sz="2800" spc="-70">
                <a:latin typeface="Franklin Gothic Book"/>
                <a:cs typeface="Franklin Gothic Book"/>
              </a:rPr>
              <a:t> </a:t>
            </a:r>
            <a:r>
              <a:rPr sz="2800" spc="-10">
                <a:latin typeface="Franklin Gothic Book"/>
                <a:cs typeface="Franklin Gothic Book"/>
              </a:rPr>
              <a:t>private 	</a:t>
            </a:r>
            <a:r>
              <a:rPr sz="2800">
                <a:latin typeface="Franklin Gothic Book"/>
                <a:cs typeface="Franklin Gothic Book"/>
              </a:rPr>
              <a:t>practice</a:t>
            </a:r>
            <a:r>
              <a:rPr sz="2800" spc="-95">
                <a:latin typeface="Franklin Gothic Book"/>
                <a:cs typeface="Franklin Gothic Book"/>
              </a:rPr>
              <a:t> </a:t>
            </a:r>
            <a:r>
              <a:rPr sz="2800">
                <a:latin typeface="Franklin Gothic Book"/>
                <a:cs typeface="Franklin Gothic Book"/>
              </a:rPr>
              <a:t>provider</a:t>
            </a:r>
            <a:r>
              <a:rPr sz="2800" spc="-55">
                <a:latin typeface="Franklin Gothic Book"/>
                <a:cs typeface="Franklin Gothic Book"/>
              </a:rPr>
              <a:t> </a:t>
            </a:r>
            <a:r>
              <a:rPr sz="2800">
                <a:latin typeface="Franklin Gothic Book"/>
                <a:cs typeface="Franklin Gothic Book"/>
              </a:rPr>
              <a:t>your</a:t>
            </a:r>
            <a:r>
              <a:rPr sz="2800" spc="-80">
                <a:latin typeface="Franklin Gothic Book"/>
                <a:cs typeface="Franklin Gothic Book"/>
              </a:rPr>
              <a:t> </a:t>
            </a:r>
            <a:r>
              <a:rPr sz="2800">
                <a:latin typeface="Franklin Gothic Book"/>
                <a:cs typeface="Franklin Gothic Book"/>
              </a:rPr>
              <a:t>program</a:t>
            </a:r>
            <a:r>
              <a:rPr sz="2800" spc="-65">
                <a:latin typeface="Franklin Gothic Book"/>
                <a:cs typeface="Franklin Gothic Book"/>
              </a:rPr>
              <a:t> </a:t>
            </a:r>
            <a:r>
              <a:rPr sz="2800">
                <a:latin typeface="Franklin Gothic Book"/>
                <a:cs typeface="Franklin Gothic Book"/>
              </a:rPr>
              <a:t>code</a:t>
            </a:r>
            <a:r>
              <a:rPr sz="2800" spc="-80">
                <a:latin typeface="Franklin Gothic Book"/>
                <a:cs typeface="Franklin Gothic Book"/>
              </a:rPr>
              <a:t> </a:t>
            </a:r>
            <a:r>
              <a:rPr sz="2800">
                <a:latin typeface="Franklin Gothic Book"/>
                <a:cs typeface="Franklin Gothic Book"/>
              </a:rPr>
              <a:t>—</a:t>
            </a:r>
            <a:r>
              <a:rPr sz="2800" spc="-80">
                <a:latin typeface="Franklin Gothic Book"/>
                <a:cs typeface="Franklin Gothic Book"/>
              </a:rPr>
              <a:t> </a:t>
            </a:r>
            <a:r>
              <a:rPr sz="2800" spc="-10">
                <a:latin typeface="Franklin Gothic Book"/>
                <a:cs typeface="Franklin Gothic Book"/>
              </a:rPr>
              <a:t>MET2020</a:t>
            </a:r>
            <a:endParaRPr sz="2800">
              <a:latin typeface="Franklin Gothic Book"/>
              <a:cs typeface="Franklin Gothic Book"/>
            </a:endParaRPr>
          </a:p>
          <a:p>
            <a:pPr marL="240665" indent="-227965">
              <a:lnSpc>
                <a:spcPct val="100000"/>
              </a:lnSpc>
              <a:spcBef>
                <a:spcPts val="770"/>
              </a:spcBef>
              <a:buFont typeface="Courier New"/>
              <a:buChar char="o"/>
              <a:tabLst>
                <a:tab pos="240665" algn="l"/>
                <a:tab pos="7470775" algn="l"/>
              </a:tabLst>
            </a:pPr>
            <a:r>
              <a:rPr sz="1800" spc="-30">
                <a:latin typeface="Franklin Gothic Book"/>
                <a:cs typeface="Franklin Gothic Book"/>
              </a:rPr>
              <a:t>To</a:t>
            </a:r>
            <a:r>
              <a:rPr sz="1800" spc="-25">
                <a:latin typeface="Franklin Gothic Book"/>
                <a:cs typeface="Franklin Gothic Book"/>
              </a:rPr>
              <a:t> </a:t>
            </a:r>
            <a:r>
              <a:rPr sz="1800">
                <a:latin typeface="Franklin Gothic Book"/>
                <a:cs typeface="Franklin Gothic Book"/>
              </a:rPr>
              <a:t>see</a:t>
            </a:r>
            <a:r>
              <a:rPr sz="1800" spc="-35">
                <a:latin typeface="Franklin Gothic Book"/>
                <a:cs typeface="Franklin Gothic Book"/>
              </a:rPr>
              <a:t> </a:t>
            </a:r>
            <a:r>
              <a:rPr sz="1800">
                <a:latin typeface="Franklin Gothic Book"/>
                <a:cs typeface="Franklin Gothic Book"/>
              </a:rPr>
              <a:t>if</a:t>
            </a:r>
            <a:r>
              <a:rPr sz="1800" spc="-25">
                <a:latin typeface="Franklin Gothic Book"/>
                <a:cs typeface="Franklin Gothic Book"/>
              </a:rPr>
              <a:t> </a:t>
            </a:r>
            <a:r>
              <a:rPr sz="1800">
                <a:latin typeface="Franklin Gothic Book"/>
                <a:cs typeface="Franklin Gothic Book"/>
              </a:rPr>
              <a:t>your</a:t>
            </a:r>
            <a:r>
              <a:rPr sz="1800" spc="-25">
                <a:latin typeface="Franklin Gothic Book"/>
                <a:cs typeface="Franklin Gothic Book"/>
              </a:rPr>
              <a:t> </a:t>
            </a:r>
            <a:r>
              <a:rPr sz="1800">
                <a:latin typeface="Franklin Gothic Book"/>
                <a:cs typeface="Franklin Gothic Book"/>
              </a:rPr>
              <a:t>vision</a:t>
            </a:r>
            <a:r>
              <a:rPr sz="1800" spc="-35">
                <a:latin typeface="Franklin Gothic Book"/>
                <a:cs typeface="Franklin Gothic Book"/>
              </a:rPr>
              <a:t> </a:t>
            </a:r>
            <a:r>
              <a:rPr sz="1800">
                <a:latin typeface="Franklin Gothic Book"/>
                <a:cs typeface="Franklin Gothic Book"/>
              </a:rPr>
              <a:t>provider</a:t>
            </a:r>
            <a:r>
              <a:rPr sz="1800" spc="-25">
                <a:latin typeface="Franklin Gothic Book"/>
                <a:cs typeface="Franklin Gothic Book"/>
              </a:rPr>
              <a:t> </a:t>
            </a:r>
            <a:r>
              <a:rPr sz="1800">
                <a:latin typeface="Franklin Gothic Book"/>
                <a:cs typeface="Franklin Gothic Book"/>
              </a:rPr>
              <a:t>is</a:t>
            </a:r>
            <a:r>
              <a:rPr sz="1800" spc="-40">
                <a:latin typeface="Franklin Gothic Book"/>
                <a:cs typeface="Franklin Gothic Book"/>
              </a:rPr>
              <a:t> </a:t>
            </a:r>
            <a:r>
              <a:rPr sz="1800">
                <a:latin typeface="Franklin Gothic Book"/>
                <a:cs typeface="Franklin Gothic Book"/>
              </a:rPr>
              <a:t>a</a:t>
            </a:r>
            <a:r>
              <a:rPr sz="1800" spc="-30">
                <a:latin typeface="Franklin Gothic Book"/>
                <a:cs typeface="Franklin Gothic Book"/>
              </a:rPr>
              <a:t> </a:t>
            </a:r>
            <a:r>
              <a:rPr sz="1800">
                <a:latin typeface="Franklin Gothic Book"/>
                <a:cs typeface="Franklin Gothic Book"/>
              </a:rPr>
              <a:t>participant</a:t>
            </a:r>
            <a:r>
              <a:rPr sz="1800" spc="-20">
                <a:latin typeface="Franklin Gothic Book"/>
                <a:cs typeface="Franklin Gothic Book"/>
              </a:rPr>
              <a:t> </a:t>
            </a:r>
            <a:r>
              <a:rPr sz="1800">
                <a:latin typeface="Franklin Gothic Book"/>
                <a:cs typeface="Franklin Gothic Book"/>
              </a:rPr>
              <a:t>or</a:t>
            </a:r>
            <a:r>
              <a:rPr sz="1800" spc="-40">
                <a:latin typeface="Franklin Gothic Book"/>
                <a:cs typeface="Franklin Gothic Book"/>
              </a:rPr>
              <a:t> </a:t>
            </a:r>
            <a:r>
              <a:rPr sz="1800">
                <a:latin typeface="Franklin Gothic Book"/>
                <a:cs typeface="Franklin Gothic Book"/>
              </a:rPr>
              <a:t>to</a:t>
            </a:r>
            <a:r>
              <a:rPr sz="1800" spc="-35">
                <a:latin typeface="Franklin Gothic Book"/>
                <a:cs typeface="Franklin Gothic Book"/>
              </a:rPr>
              <a:t> </a:t>
            </a:r>
            <a:r>
              <a:rPr sz="1800">
                <a:latin typeface="Franklin Gothic Book"/>
                <a:cs typeface="Franklin Gothic Book"/>
              </a:rPr>
              <a:t>learn</a:t>
            </a:r>
            <a:r>
              <a:rPr sz="1800" spc="-20">
                <a:latin typeface="Franklin Gothic Book"/>
                <a:cs typeface="Franklin Gothic Book"/>
              </a:rPr>
              <a:t> </a:t>
            </a:r>
            <a:r>
              <a:rPr sz="1800">
                <a:latin typeface="Franklin Gothic Book"/>
                <a:cs typeface="Franklin Gothic Book"/>
              </a:rPr>
              <a:t>more,</a:t>
            </a:r>
            <a:r>
              <a:rPr sz="1800" spc="-30">
                <a:latin typeface="Franklin Gothic Book"/>
                <a:cs typeface="Franklin Gothic Book"/>
              </a:rPr>
              <a:t> </a:t>
            </a:r>
            <a:r>
              <a:rPr sz="1800">
                <a:latin typeface="Franklin Gothic Book"/>
                <a:cs typeface="Franklin Gothic Book"/>
              </a:rPr>
              <a:t>please</a:t>
            </a:r>
            <a:r>
              <a:rPr sz="1800" spc="-25">
                <a:latin typeface="Franklin Gothic Book"/>
                <a:cs typeface="Franklin Gothic Book"/>
              </a:rPr>
              <a:t> </a:t>
            </a:r>
            <a:r>
              <a:rPr sz="1800" spc="-10">
                <a:latin typeface="Franklin Gothic Book"/>
                <a:cs typeface="Franklin Gothic Book"/>
              </a:rPr>
              <a:t>visit:</a:t>
            </a:r>
            <a:r>
              <a:rPr sz="1800">
                <a:latin typeface="Franklin Gothic Book"/>
                <a:cs typeface="Franklin Gothic Book"/>
              </a:rPr>
              <a:t>	</a:t>
            </a:r>
            <a:r>
              <a:rPr sz="1800" u="sng">
                <a:solidFill>
                  <a:srgbClr val="94DAB8"/>
                </a:solidFill>
                <a:uFill>
                  <a:solidFill>
                    <a:srgbClr val="94DAB8"/>
                  </a:solidFill>
                </a:uFill>
                <a:latin typeface="Franklin Gothic Book"/>
                <a:cs typeface="Franklin Gothic Book"/>
                <a:hlinkClick r:id="rId2"/>
              </a:rPr>
              <a:t>Vision</a:t>
            </a:r>
            <a:r>
              <a:rPr sz="1800" u="sng" spc="-30">
                <a:solidFill>
                  <a:srgbClr val="94DAB8"/>
                </a:solidFill>
                <a:uFill>
                  <a:solidFill>
                    <a:srgbClr val="94DAB8"/>
                  </a:solidFill>
                </a:uFill>
                <a:latin typeface="Franklin Gothic Book"/>
                <a:cs typeface="Franklin Gothic Book"/>
                <a:hlinkClick r:id="rId2"/>
              </a:rPr>
              <a:t> </a:t>
            </a:r>
            <a:r>
              <a:rPr sz="1800" u="sng">
                <a:solidFill>
                  <a:srgbClr val="94DAB8"/>
                </a:solidFill>
                <a:uFill>
                  <a:solidFill>
                    <a:srgbClr val="94DAB8"/>
                  </a:solidFill>
                </a:uFill>
                <a:latin typeface="Franklin Gothic Book"/>
                <a:cs typeface="Franklin Gothic Book"/>
                <a:hlinkClick r:id="rId2"/>
              </a:rPr>
              <a:t>Insurance</a:t>
            </a:r>
            <a:r>
              <a:rPr sz="1800" u="sng" spc="-45">
                <a:solidFill>
                  <a:srgbClr val="94DAB8"/>
                </a:solidFill>
                <a:uFill>
                  <a:solidFill>
                    <a:srgbClr val="94DAB8"/>
                  </a:solidFill>
                </a:uFill>
                <a:latin typeface="Franklin Gothic Book"/>
                <a:cs typeface="Franklin Gothic Book"/>
                <a:hlinkClick r:id="rId2"/>
              </a:rPr>
              <a:t> </a:t>
            </a:r>
            <a:r>
              <a:rPr sz="1800" u="sng" spc="-50">
                <a:solidFill>
                  <a:srgbClr val="94DAB8"/>
                </a:solidFill>
                <a:uFill>
                  <a:solidFill>
                    <a:srgbClr val="94DAB8"/>
                  </a:solidFill>
                </a:uFill>
                <a:latin typeface="Franklin Gothic Book"/>
                <a:cs typeface="Franklin Gothic Book"/>
                <a:hlinkClick r:id="rId2"/>
              </a:rPr>
              <a:t>|</a:t>
            </a:r>
            <a:endParaRPr sz="1800">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MCCC</a:t>
            </a:r>
            <a:r>
              <a:rPr spc="-50"/>
              <a:t> </a:t>
            </a:r>
            <a:r>
              <a:t>&amp;</a:t>
            </a:r>
            <a:r>
              <a:rPr spc="-20"/>
              <a:t> </a:t>
            </a:r>
            <a:r>
              <a:t>NUP</a:t>
            </a:r>
            <a:r>
              <a:rPr spc="-15"/>
              <a:t> </a:t>
            </a:r>
            <a:r>
              <a:t>Vision</a:t>
            </a:r>
            <a:r>
              <a:rPr spc="-35"/>
              <a:t> </a:t>
            </a:r>
            <a:r>
              <a:t>Savings</a:t>
            </a:r>
            <a:r>
              <a:rPr spc="-25"/>
              <a:t> </a:t>
            </a:r>
            <a:r>
              <a:rPr spc="-20"/>
              <a:t>Plan</a:t>
            </a:r>
          </a:p>
        </p:txBody>
      </p:sp>
      <p:grpSp>
        <p:nvGrpSpPr>
          <p:cNvPr id="4" name="object 4"/>
          <p:cNvGrpSpPr/>
          <p:nvPr/>
        </p:nvGrpSpPr>
        <p:grpSpPr>
          <a:xfrm>
            <a:off x="929595" y="3800157"/>
            <a:ext cx="8886920" cy="2525395"/>
            <a:chOff x="1242745" y="3800157"/>
            <a:chExt cx="8573770" cy="2525395"/>
          </a:xfrm>
        </p:grpSpPr>
        <p:pic>
          <p:nvPicPr>
            <p:cNvPr id="5" name="object 5"/>
            <p:cNvPicPr/>
            <p:nvPr/>
          </p:nvPicPr>
          <p:blipFill>
            <a:blip r:embed="rId3" cstate="print"/>
            <a:stretch>
              <a:fillRect/>
            </a:stretch>
          </p:blipFill>
          <p:spPr>
            <a:xfrm>
              <a:off x="1242745" y="3800157"/>
              <a:ext cx="3739641" cy="2525141"/>
            </a:xfrm>
            <a:prstGeom prst="rect">
              <a:avLst/>
            </a:prstGeom>
          </p:spPr>
        </p:pic>
        <p:pic>
          <p:nvPicPr>
            <p:cNvPr id="6" name="object 6"/>
            <p:cNvPicPr/>
            <p:nvPr/>
          </p:nvPicPr>
          <p:blipFill>
            <a:blip r:embed="rId4" cstate="print"/>
            <a:stretch>
              <a:fillRect/>
            </a:stretch>
          </p:blipFill>
          <p:spPr>
            <a:xfrm>
              <a:off x="6080124" y="4013581"/>
              <a:ext cx="3736086" cy="1572768"/>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Flexible</a:t>
            </a:r>
            <a:r>
              <a:rPr spc="-5"/>
              <a:t> </a:t>
            </a:r>
            <a:r>
              <a:t>Spending</a:t>
            </a:r>
            <a:r>
              <a:rPr spc="-20"/>
              <a:t> </a:t>
            </a:r>
            <a:r>
              <a:rPr spc="-10"/>
              <a:t>Accounts</a:t>
            </a:r>
          </a:p>
        </p:txBody>
      </p:sp>
      <p:pic>
        <p:nvPicPr>
          <p:cNvPr id="3" name="object 3"/>
          <p:cNvPicPr/>
          <p:nvPr/>
        </p:nvPicPr>
        <p:blipFill>
          <a:blip r:embed="rId3" cstate="print"/>
          <a:stretch>
            <a:fillRect/>
          </a:stretch>
        </p:blipFill>
        <p:spPr>
          <a:xfrm>
            <a:off x="7021576" y="0"/>
            <a:ext cx="4286250" cy="1981200"/>
          </a:xfrm>
          <a:prstGeom prst="rect">
            <a:avLst/>
          </a:prstGeom>
        </p:spPr>
      </p:pic>
      <p:sp>
        <p:nvSpPr>
          <p:cNvPr id="4" name="object 4"/>
          <p:cNvSpPr txBox="1"/>
          <p:nvPr/>
        </p:nvSpPr>
        <p:spPr>
          <a:xfrm>
            <a:off x="839216" y="2823463"/>
            <a:ext cx="9902190" cy="1244571"/>
          </a:xfrm>
          <a:prstGeom prst="rect">
            <a:avLst/>
          </a:prstGeom>
        </p:spPr>
        <p:txBody>
          <a:bodyPr vert="horz" wrap="square" lIns="0" tIns="13335" rIns="0" bIns="0" rtlCol="0">
            <a:spAutoFit/>
          </a:bodyPr>
          <a:lstStyle/>
          <a:p>
            <a:pPr marL="928369" marR="922019" indent="675005">
              <a:lnSpc>
                <a:spcPct val="100000"/>
              </a:lnSpc>
              <a:spcBef>
                <a:spcPts val="105"/>
              </a:spcBef>
            </a:pPr>
            <a:r>
              <a:rPr sz="2000">
                <a:latin typeface="Franklin Gothic Book"/>
                <a:cs typeface="Franklin Gothic Book"/>
              </a:rPr>
              <a:t>Health</a:t>
            </a:r>
            <a:r>
              <a:rPr sz="2000" spc="-35">
                <a:latin typeface="Franklin Gothic Book"/>
                <a:cs typeface="Franklin Gothic Book"/>
              </a:rPr>
              <a:t> </a:t>
            </a:r>
            <a:r>
              <a:rPr lang="en-US" sz="2000">
                <a:latin typeface="Franklin Gothic Book"/>
                <a:cs typeface="Franklin Gothic Book"/>
              </a:rPr>
              <a:t>Flexible</a:t>
            </a:r>
            <a:r>
              <a:rPr sz="2000" spc="-35">
                <a:latin typeface="Franklin Gothic Book"/>
                <a:cs typeface="Franklin Gothic Book"/>
              </a:rPr>
              <a:t> </a:t>
            </a:r>
            <a:r>
              <a:rPr sz="2000">
                <a:latin typeface="Franklin Gothic Book"/>
                <a:cs typeface="Franklin Gothic Book"/>
              </a:rPr>
              <a:t>Spending</a:t>
            </a:r>
            <a:r>
              <a:rPr sz="2000" spc="-50">
                <a:latin typeface="Franklin Gothic Book"/>
                <a:cs typeface="Franklin Gothic Book"/>
              </a:rPr>
              <a:t> </a:t>
            </a:r>
            <a:r>
              <a:rPr sz="2000">
                <a:latin typeface="Franklin Gothic Book"/>
                <a:cs typeface="Franklin Gothic Book"/>
              </a:rPr>
              <a:t>Account</a:t>
            </a:r>
            <a:r>
              <a:rPr sz="2000" spc="-35">
                <a:latin typeface="Franklin Gothic Book"/>
                <a:cs typeface="Franklin Gothic Book"/>
              </a:rPr>
              <a:t> </a:t>
            </a:r>
            <a:r>
              <a:rPr sz="2000">
                <a:latin typeface="Franklin Gothic Book"/>
                <a:cs typeface="Franklin Gothic Book"/>
              </a:rPr>
              <a:t>(H</a:t>
            </a:r>
            <a:r>
              <a:rPr lang="en-US" sz="2000">
                <a:latin typeface="Franklin Gothic Book"/>
                <a:cs typeface="Franklin Gothic Book"/>
              </a:rPr>
              <a:t>F</a:t>
            </a:r>
            <a:r>
              <a:rPr sz="2000">
                <a:latin typeface="Franklin Gothic Book"/>
                <a:cs typeface="Franklin Gothic Book"/>
              </a:rPr>
              <a:t>SA):</a:t>
            </a:r>
            <a:r>
              <a:rPr sz="2000" spc="-30">
                <a:latin typeface="Franklin Gothic Book"/>
                <a:cs typeface="Franklin Gothic Book"/>
              </a:rPr>
              <a:t> </a:t>
            </a:r>
            <a:r>
              <a:rPr sz="2000">
                <a:latin typeface="Franklin Gothic Book"/>
                <a:cs typeface="Franklin Gothic Book"/>
              </a:rPr>
              <a:t>Min</a:t>
            </a:r>
            <a:r>
              <a:rPr sz="2000" spc="-30">
                <a:latin typeface="Franklin Gothic Book"/>
                <a:cs typeface="Franklin Gothic Book"/>
              </a:rPr>
              <a:t> </a:t>
            </a:r>
            <a:r>
              <a:rPr sz="2000">
                <a:latin typeface="Franklin Gothic Book"/>
                <a:cs typeface="Franklin Gothic Book"/>
              </a:rPr>
              <a:t>$250/Max</a:t>
            </a:r>
            <a:r>
              <a:rPr sz="2000" spc="-35">
                <a:latin typeface="Franklin Gothic Book"/>
                <a:cs typeface="Franklin Gothic Book"/>
              </a:rPr>
              <a:t> </a:t>
            </a:r>
            <a:r>
              <a:rPr sz="2000" spc="-10">
                <a:latin typeface="Franklin Gothic Book"/>
                <a:cs typeface="Franklin Gothic Book"/>
              </a:rPr>
              <a:t>$3,</a:t>
            </a:r>
            <a:r>
              <a:rPr lang="en-US" sz="2000" spc="-10">
                <a:latin typeface="Franklin Gothic Book"/>
                <a:cs typeface="Franklin Gothic Book"/>
              </a:rPr>
              <a:t>4</a:t>
            </a:r>
            <a:r>
              <a:rPr sz="2000" spc="-10">
                <a:latin typeface="Franklin Gothic Book"/>
                <a:cs typeface="Franklin Gothic Book"/>
              </a:rPr>
              <a:t>00 </a:t>
            </a:r>
            <a:r>
              <a:rPr sz="2000">
                <a:latin typeface="Franklin Gothic Book"/>
                <a:cs typeface="Franklin Gothic Book"/>
              </a:rPr>
              <a:t>Dependent</a:t>
            </a:r>
            <a:r>
              <a:rPr sz="2000" spc="-80">
                <a:latin typeface="Franklin Gothic Book"/>
                <a:cs typeface="Franklin Gothic Book"/>
              </a:rPr>
              <a:t> </a:t>
            </a:r>
            <a:r>
              <a:rPr sz="2000">
                <a:latin typeface="Franklin Gothic Book"/>
                <a:cs typeface="Franklin Gothic Book"/>
              </a:rPr>
              <a:t>Care</a:t>
            </a:r>
            <a:r>
              <a:rPr sz="2000" spc="-40">
                <a:latin typeface="Franklin Gothic Book"/>
                <a:cs typeface="Franklin Gothic Book"/>
              </a:rPr>
              <a:t> </a:t>
            </a:r>
            <a:r>
              <a:rPr lang="en-US" sz="2000">
                <a:latin typeface="Franklin Gothic Book"/>
                <a:cs typeface="Franklin Gothic Book"/>
              </a:rPr>
              <a:t>Account </a:t>
            </a:r>
            <a:r>
              <a:rPr sz="2000">
                <a:latin typeface="Franklin Gothic Book"/>
                <a:cs typeface="Franklin Gothic Book"/>
              </a:rPr>
              <a:t>(DC</a:t>
            </a:r>
            <a:r>
              <a:rPr lang="en-US" sz="2000">
                <a:latin typeface="Franklin Gothic Book"/>
                <a:cs typeface="Franklin Gothic Book"/>
              </a:rPr>
              <a:t>A</a:t>
            </a:r>
            <a:r>
              <a:rPr sz="2000">
                <a:latin typeface="Franklin Gothic Book"/>
                <a:cs typeface="Franklin Gothic Book"/>
              </a:rPr>
              <a:t>):</a:t>
            </a:r>
            <a:r>
              <a:rPr sz="2000" spc="-40">
                <a:latin typeface="Franklin Gothic Book"/>
                <a:cs typeface="Franklin Gothic Book"/>
              </a:rPr>
              <a:t> </a:t>
            </a:r>
            <a:r>
              <a:rPr sz="2000">
                <a:latin typeface="Franklin Gothic Book"/>
                <a:cs typeface="Franklin Gothic Book"/>
              </a:rPr>
              <a:t>Min</a:t>
            </a:r>
            <a:r>
              <a:rPr sz="2000" spc="-40">
                <a:latin typeface="Franklin Gothic Book"/>
                <a:cs typeface="Franklin Gothic Book"/>
              </a:rPr>
              <a:t> </a:t>
            </a:r>
            <a:r>
              <a:rPr sz="2000">
                <a:latin typeface="Franklin Gothic Book"/>
                <a:cs typeface="Franklin Gothic Book"/>
              </a:rPr>
              <a:t>$250/Max</a:t>
            </a:r>
            <a:r>
              <a:rPr sz="2000" spc="-25">
                <a:latin typeface="Franklin Gothic Book"/>
                <a:cs typeface="Franklin Gothic Book"/>
              </a:rPr>
              <a:t> </a:t>
            </a:r>
            <a:r>
              <a:rPr sz="2000">
                <a:latin typeface="Franklin Gothic Book"/>
                <a:cs typeface="Franklin Gothic Book"/>
              </a:rPr>
              <a:t>$</a:t>
            </a:r>
            <a:r>
              <a:rPr lang="en-US" sz="2000">
                <a:latin typeface="Franklin Gothic Book"/>
                <a:cs typeface="Franklin Gothic Book"/>
              </a:rPr>
              <a:t>7,500</a:t>
            </a:r>
            <a:r>
              <a:rPr sz="2000" spc="-40">
                <a:latin typeface="Franklin Gothic Book"/>
                <a:cs typeface="Franklin Gothic Book"/>
              </a:rPr>
              <a:t> </a:t>
            </a:r>
            <a:r>
              <a:rPr sz="2000">
                <a:latin typeface="Franklin Gothic Book"/>
                <a:cs typeface="Franklin Gothic Book"/>
              </a:rPr>
              <a:t>per</a:t>
            </a:r>
            <a:r>
              <a:rPr sz="2000" spc="-60">
                <a:latin typeface="Franklin Gothic Book"/>
                <a:cs typeface="Franklin Gothic Book"/>
              </a:rPr>
              <a:t> </a:t>
            </a:r>
            <a:r>
              <a:rPr sz="2000" spc="-10">
                <a:latin typeface="Franklin Gothic Book"/>
                <a:cs typeface="Franklin Gothic Book"/>
              </a:rPr>
              <a:t>family</a:t>
            </a:r>
            <a:endParaRPr sz="2000">
              <a:latin typeface="Franklin Gothic Book"/>
              <a:cs typeface="Franklin Gothic Book"/>
            </a:endParaRPr>
          </a:p>
          <a:p>
            <a:pPr marL="12700">
              <a:lnSpc>
                <a:spcPct val="100000"/>
              </a:lnSpc>
            </a:pPr>
            <a:endParaRPr lang="en-US" sz="2000">
              <a:latin typeface="Franklin Gothic Book"/>
              <a:cs typeface="Franklin Gothic Book"/>
            </a:endParaRPr>
          </a:p>
          <a:p>
            <a:pPr marL="12700" algn="ctr">
              <a:lnSpc>
                <a:spcPct val="100000"/>
              </a:lnSpc>
            </a:pPr>
            <a:r>
              <a:rPr sz="2000" b="1">
                <a:latin typeface="Franklin Gothic Book"/>
                <a:cs typeface="Franklin Gothic Book"/>
              </a:rPr>
              <a:t>Enroll</a:t>
            </a:r>
            <a:r>
              <a:rPr sz="2000" b="1" spc="-25">
                <a:latin typeface="Franklin Gothic Book"/>
                <a:cs typeface="Franklin Gothic Book"/>
              </a:rPr>
              <a:t> </a:t>
            </a:r>
            <a:r>
              <a:rPr sz="2000" b="1">
                <a:latin typeface="Franklin Gothic Book"/>
                <a:cs typeface="Franklin Gothic Book"/>
              </a:rPr>
              <a:t>or</a:t>
            </a:r>
            <a:r>
              <a:rPr sz="2000" b="1" spc="-35">
                <a:latin typeface="Franklin Gothic Book"/>
                <a:cs typeface="Franklin Gothic Book"/>
              </a:rPr>
              <a:t> </a:t>
            </a:r>
            <a:r>
              <a:rPr sz="2000" b="1">
                <a:latin typeface="Franklin Gothic Book"/>
                <a:cs typeface="Franklin Gothic Book"/>
              </a:rPr>
              <a:t>re-enroll</a:t>
            </a:r>
            <a:r>
              <a:rPr sz="2000" b="1" spc="-35">
                <a:latin typeface="Franklin Gothic Book"/>
                <a:cs typeface="Franklin Gothic Book"/>
              </a:rPr>
              <a:t> </a:t>
            </a:r>
            <a:r>
              <a:rPr sz="2000" b="1">
                <a:latin typeface="Franklin Gothic Book"/>
                <a:cs typeface="Franklin Gothic Book"/>
              </a:rPr>
              <a:t>online</a:t>
            </a:r>
            <a:r>
              <a:rPr sz="2000" b="1" spc="-25">
                <a:latin typeface="Franklin Gothic Book"/>
                <a:cs typeface="Franklin Gothic Book"/>
              </a:rPr>
              <a:t> </a:t>
            </a:r>
            <a:r>
              <a:rPr sz="2000" b="1">
                <a:latin typeface="Franklin Gothic Book"/>
                <a:cs typeface="Franklin Gothic Book"/>
              </a:rPr>
              <a:t>at:</a:t>
            </a:r>
            <a:r>
              <a:rPr sz="2000" b="1" spc="-25">
                <a:latin typeface="Franklin Gothic Book"/>
                <a:cs typeface="Franklin Gothic Book"/>
              </a:rPr>
              <a:t> </a:t>
            </a:r>
            <a:r>
              <a:rPr lang="en-US" sz="2000" u="sng" spc="-10">
                <a:solidFill>
                  <a:srgbClr val="2BB673"/>
                </a:solidFill>
                <a:uFill>
                  <a:solidFill>
                    <a:srgbClr val="2BB673"/>
                  </a:solidFill>
                </a:uFill>
                <a:latin typeface="Franklin Gothic Book"/>
                <a:cs typeface="Franklin Gothic Book"/>
                <a:hlinkClick r:id="rId4"/>
              </a:rPr>
              <a:t>https://myameriflex.com/massgic/</a:t>
            </a:r>
            <a:endParaRPr sz="2000">
              <a:latin typeface="Franklin Gothic Book"/>
              <a:cs typeface="Franklin Gothic Book"/>
            </a:endParaRPr>
          </a:p>
        </p:txBody>
      </p:sp>
      <p:sp>
        <p:nvSpPr>
          <p:cNvPr id="5" name="object 5"/>
          <p:cNvSpPr txBox="1"/>
          <p:nvPr/>
        </p:nvSpPr>
        <p:spPr>
          <a:xfrm>
            <a:off x="648982" y="4633848"/>
            <a:ext cx="10373995" cy="397545"/>
          </a:xfrm>
          <a:prstGeom prst="rect">
            <a:avLst/>
          </a:prstGeom>
          <a:solidFill>
            <a:srgbClr val="FFFF00"/>
          </a:solidFill>
        </p:spPr>
        <p:txBody>
          <a:bodyPr vert="horz" wrap="square" lIns="0" tIns="0" rIns="0" bIns="0" rtlCol="0" anchor="t">
            <a:spAutoFit/>
          </a:bodyPr>
          <a:lstStyle/>
          <a:p>
            <a:pPr>
              <a:lnSpc>
                <a:spcPts val="3100"/>
              </a:lnSpc>
            </a:pPr>
            <a:r>
              <a:rPr sz="2800">
                <a:latin typeface="Franklin Gothic Book"/>
                <a:cs typeface="Franklin Gothic Book"/>
              </a:rPr>
              <a:t>*This</a:t>
            </a:r>
            <a:r>
              <a:rPr sz="2800" spc="-55">
                <a:latin typeface="Franklin Gothic Book"/>
                <a:cs typeface="Franklin Gothic Book"/>
              </a:rPr>
              <a:t> </a:t>
            </a:r>
            <a:r>
              <a:rPr sz="2800">
                <a:latin typeface="Franklin Gothic Book"/>
                <a:cs typeface="Franklin Gothic Book"/>
              </a:rPr>
              <a:t>is</a:t>
            </a:r>
            <a:r>
              <a:rPr sz="2800" spc="-60">
                <a:latin typeface="Franklin Gothic Book"/>
                <a:cs typeface="Franklin Gothic Book"/>
              </a:rPr>
              <a:t> </a:t>
            </a:r>
            <a:r>
              <a:rPr sz="2800">
                <a:latin typeface="Franklin Gothic Book"/>
                <a:cs typeface="Franklin Gothic Book"/>
              </a:rPr>
              <a:t>the</a:t>
            </a:r>
            <a:r>
              <a:rPr sz="2800" spc="-50">
                <a:latin typeface="Franklin Gothic Book"/>
                <a:cs typeface="Franklin Gothic Book"/>
              </a:rPr>
              <a:t> </a:t>
            </a:r>
            <a:r>
              <a:rPr sz="2800">
                <a:latin typeface="Franklin Gothic Book"/>
                <a:cs typeface="Franklin Gothic Book"/>
              </a:rPr>
              <a:t>only</a:t>
            </a:r>
            <a:r>
              <a:rPr sz="2800" spc="-60">
                <a:latin typeface="Franklin Gothic Book"/>
                <a:cs typeface="Franklin Gothic Book"/>
              </a:rPr>
              <a:t> </a:t>
            </a:r>
            <a:r>
              <a:rPr sz="2800">
                <a:latin typeface="Franklin Gothic Book"/>
                <a:cs typeface="Franklin Gothic Book"/>
              </a:rPr>
              <a:t>benefit</a:t>
            </a:r>
            <a:r>
              <a:rPr sz="2800" spc="-45">
                <a:latin typeface="Franklin Gothic Book"/>
                <a:cs typeface="Franklin Gothic Book"/>
              </a:rPr>
              <a:t> </a:t>
            </a:r>
            <a:r>
              <a:rPr sz="2800">
                <a:latin typeface="Franklin Gothic Book"/>
                <a:cs typeface="Franklin Gothic Book"/>
              </a:rPr>
              <a:t>that</a:t>
            </a:r>
            <a:r>
              <a:rPr sz="2800" spc="-60">
                <a:latin typeface="Franklin Gothic Book"/>
                <a:cs typeface="Franklin Gothic Book"/>
              </a:rPr>
              <a:t> </a:t>
            </a:r>
            <a:r>
              <a:rPr sz="2800" b="1">
                <a:latin typeface="Franklin Gothic Book"/>
                <a:cs typeface="Franklin Gothic Book"/>
              </a:rPr>
              <a:t>must</a:t>
            </a:r>
            <a:r>
              <a:rPr sz="2800" b="1" spc="-45">
                <a:latin typeface="Franklin Gothic Book"/>
                <a:cs typeface="Franklin Gothic Book"/>
              </a:rPr>
              <a:t> </a:t>
            </a:r>
            <a:r>
              <a:rPr sz="2800" b="1">
                <a:latin typeface="Franklin Gothic Book"/>
                <a:cs typeface="Franklin Gothic Book"/>
              </a:rPr>
              <a:t>be</a:t>
            </a:r>
            <a:r>
              <a:rPr sz="2800" b="1" spc="-60">
                <a:latin typeface="Franklin Gothic Book"/>
                <a:cs typeface="Franklin Gothic Book"/>
              </a:rPr>
              <a:t> </a:t>
            </a:r>
            <a:r>
              <a:rPr sz="2800" b="1" spc="-20">
                <a:latin typeface="Franklin Gothic Book"/>
                <a:cs typeface="Franklin Gothic Book"/>
              </a:rPr>
              <a:t>re-</a:t>
            </a:r>
            <a:r>
              <a:rPr sz="2800" b="1">
                <a:latin typeface="Franklin Gothic Book"/>
                <a:cs typeface="Franklin Gothic Book"/>
              </a:rPr>
              <a:t>enrolled</a:t>
            </a:r>
            <a:r>
              <a:rPr sz="2800" b="1" spc="-25">
                <a:latin typeface="Franklin Gothic Book"/>
                <a:cs typeface="Franklin Gothic Book"/>
              </a:rPr>
              <a:t> </a:t>
            </a:r>
            <a:r>
              <a:rPr sz="2800" b="1">
                <a:latin typeface="Franklin Gothic Book"/>
                <a:cs typeface="Franklin Gothic Book"/>
              </a:rPr>
              <a:t>in</a:t>
            </a:r>
            <a:r>
              <a:rPr sz="2800" b="1" spc="-55">
                <a:latin typeface="Franklin Gothic Book"/>
                <a:cs typeface="Franklin Gothic Book"/>
              </a:rPr>
              <a:t> </a:t>
            </a:r>
            <a:r>
              <a:rPr sz="2800" b="1">
                <a:latin typeface="Franklin Gothic Book"/>
                <a:cs typeface="Franklin Gothic Book"/>
              </a:rPr>
              <a:t>EACH</a:t>
            </a:r>
            <a:r>
              <a:rPr sz="2800" b="1" spc="-60">
                <a:latin typeface="Franklin Gothic Book"/>
                <a:cs typeface="Franklin Gothic Book"/>
              </a:rPr>
              <a:t> </a:t>
            </a:r>
            <a:r>
              <a:rPr sz="2800" b="1">
                <a:latin typeface="Franklin Gothic Book"/>
                <a:cs typeface="Franklin Gothic Book"/>
              </a:rPr>
              <a:t>year</a:t>
            </a:r>
            <a:r>
              <a:rPr sz="2800" spc="-80">
                <a:latin typeface="Franklin Gothic Book"/>
                <a:cs typeface="Franklin Gothic Book"/>
              </a:rPr>
              <a:t> </a:t>
            </a:r>
            <a:r>
              <a:rPr sz="2800" spc="-10">
                <a:latin typeface="Franklin Gothic Book"/>
                <a:cs typeface="Franklin Gothic Book"/>
              </a:rPr>
              <a:t>during</a:t>
            </a:r>
            <a:endParaRPr sz="2800">
              <a:latin typeface="Franklin Gothic Book"/>
              <a:cs typeface="Franklin Gothic Book"/>
            </a:endParaRPr>
          </a:p>
        </p:txBody>
      </p:sp>
      <p:sp>
        <p:nvSpPr>
          <p:cNvPr id="6" name="object 6"/>
          <p:cNvSpPr txBox="1"/>
          <p:nvPr/>
        </p:nvSpPr>
        <p:spPr>
          <a:xfrm>
            <a:off x="4518405" y="5060569"/>
            <a:ext cx="2542540" cy="403860"/>
          </a:xfrm>
          <a:prstGeom prst="rect">
            <a:avLst/>
          </a:prstGeom>
          <a:solidFill>
            <a:srgbClr val="FFFF00"/>
          </a:solidFill>
        </p:spPr>
        <p:txBody>
          <a:bodyPr vert="horz" wrap="square" lIns="0" tIns="0" rIns="0" bIns="0" rtlCol="0">
            <a:spAutoFit/>
          </a:bodyPr>
          <a:lstStyle/>
          <a:p>
            <a:pPr>
              <a:lnSpc>
                <a:spcPts val="3100"/>
              </a:lnSpc>
            </a:pPr>
            <a:r>
              <a:rPr sz="2800">
                <a:latin typeface="Franklin Gothic Book"/>
                <a:cs typeface="Franklin Gothic Book"/>
              </a:rPr>
              <a:t>open</a:t>
            </a:r>
            <a:r>
              <a:rPr sz="2800" spc="-70">
                <a:latin typeface="Franklin Gothic Book"/>
                <a:cs typeface="Franklin Gothic Book"/>
              </a:rPr>
              <a:t> </a:t>
            </a:r>
            <a:r>
              <a:rPr sz="2800" spc="-10">
                <a:latin typeface="Franklin Gothic Book"/>
                <a:cs typeface="Franklin Gothic Book"/>
              </a:rPr>
              <a:t>enrollment.</a:t>
            </a:r>
            <a:endParaRPr sz="2800">
              <a:latin typeface="Franklin Gothic Book"/>
              <a:cs typeface="Franklin Gothic Boo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9DF3A17-0750-2238-B00D-52EB22F37B59}"/>
              </a:ext>
            </a:extLst>
          </p:cNvPr>
          <p:cNvPicPr>
            <a:picLocks noChangeAspect="1"/>
          </p:cNvPicPr>
          <p:nvPr/>
        </p:nvPicPr>
        <p:blipFill>
          <a:blip r:embed="rId2"/>
          <a:stretch>
            <a:fillRect/>
          </a:stretch>
        </p:blipFill>
        <p:spPr>
          <a:xfrm>
            <a:off x="0" y="1330569"/>
            <a:ext cx="5006774" cy="2834886"/>
          </a:xfrm>
          <a:prstGeom prst="rect">
            <a:avLst/>
          </a:prstGeom>
        </p:spPr>
      </p:pic>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Flexible</a:t>
            </a:r>
            <a:r>
              <a:rPr spc="-30"/>
              <a:t> </a:t>
            </a:r>
            <a:r>
              <a:t>Spending</a:t>
            </a:r>
            <a:r>
              <a:rPr spc="-25"/>
              <a:t> </a:t>
            </a:r>
            <a:r>
              <a:t>Account</a:t>
            </a:r>
            <a:r>
              <a:rPr spc="-10"/>
              <a:t> </a:t>
            </a:r>
            <a:r>
              <a:t>Eligible</a:t>
            </a:r>
            <a:r>
              <a:rPr spc="-10"/>
              <a:t> Expenses</a:t>
            </a:r>
          </a:p>
        </p:txBody>
      </p:sp>
      <p:pic>
        <p:nvPicPr>
          <p:cNvPr id="17" name="Picture 16">
            <a:extLst>
              <a:ext uri="{FF2B5EF4-FFF2-40B4-BE49-F238E27FC236}">
                <a16:creationId xmlns:a16="http://schemas.microsoft.com/office/drawing/2014/main" id="{2D4264E0-2CDC-6C00-2F2F-907A22C6B2FB}"/>
              </a:ext>
            </a:extLst>
          </p:cNvPr>
          <p:cNvPicPr>
            <a:picLocks noChangeAspect="1"/>
          </p:cNvPicPr>
          <p:nvPr/>
        </p:nvPicPr>
        <p:blipFill>
          <a:blip r:embed="rId3"/>
          <a:stretch>
            <a:fillRect/>
          </a:stretch>
        </p:blipFill>
        <p:spPr>
          <a:xfrm>
            <a:off x="4800600" y="1317735"/>
            <a:ext cx="7391400" cy="2834886"/>
          </a:xfrm>
          <a:prstGeom prst="rect">
            <a:avLst/>
          </a:prstGeom>
        </p:spPr>
      </p:pic>
      <p:sp>
        <p:nvSpPr>
          <p:cNvPr id="18" name="TextBox 17">
            <a:extLst>
              <a:ext uri="{FF2B5EF4-FFF2-40B4-BE49-F238E27FC236}">
                <a16:creationId xmlns:a16="http://schemas.microsoft.com/office/drawing/2014/main" id="{06B80672-94AE-9569-BF25-98870AAB765D}"/>
              </a:ext>
            </a:extLst>
          </p:cNvPr>
          <p:cNvSpPr txBox="1"/>
          <p:nvPr/>
        </p:nvSpPr>
        <p:spPr>
          <a:xfrm>
            <a:off x="304800" y="4419600"/>
            <a:ext cx="9525000" cy="1200329"/>
          </a:xfrm>
          <a:prstGeom prst="rect">
            <a:avLst/>
          </a:prstGeom>
          <a:noFill/>
        </p:spPr>
        <p:txBody>
          <a:bodyPr wrap="square" rtlCol="0">
            <a:spAutoFit/>
          </a:bodyPr>
          <a:lstStyle/>
          <a:p>
            <a:r>
              <a:rPr lang="en-US"/>
              <a:t>Comprehensive FSA Eligible Expenses List: </a:t>
            </a:r>
            <a:r>
              <a:rPr lang="en-US">
                <a:hlinkClick r:id="rId4"/>
              </a:rPr>
              <a:t>What can I use my FSA or HSA for?</a:t>
            </a:r>
            <a:endParaRPr lang="en-US"/>
          </a:p>
          <a:p>
            <a:endParaRPr lang="en-US"/>
          </a:p>
          <a:p>
            <a:r>
              <a:rPr lang="en-US"/>
              <a:t>Comprehensive DCA Eligible Expenses List: </a:t>
            </a:r>
            <a:r>
              <a:rPr lang="en-US">
                <a:hlinkClick r:id="rId5"/>
              </a:rPr>
              <a:t>What Can I Use my Dependent Care Account (DCA) For?</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575563" y="424637"/>
            <a:ext cx="3058160" cy="697230"/>
          </a:xfrm>
          <a:prstGeom prst="rect">
            <a:avLst/>
          </a:prstGeom>
        </p:spPr>
        <p:txBody>
          <a:bodyPr vert="horz" wrap="square" lIns="0" tIns="13335" rIns="0" bIns="0" rtlCol="0">
            <a:spAutoFit/>
          </a:bodyPr>
          <a:lstStyle/>
          <a:p>
            <a:pPr marL="12700">
              <a:lnSpc>
                <a:spcPct val="100000"/>
              </a:lnSpc>
              <a:spcBef>
                <a:spcPts val="105"/>
              </a:spcBef>
            </a:pPr>
            <a:r>
              <a:t>Leave</a:t>
            </a:r>
            <a:r>
              <a:rPr spc="10"/>
              <a:t> </a:t>
            </a:r>
            <a:r>
              <a:rPr spc="-10"/>
              <a:t>Accruals</a:t>
            </a:r>
          </a:p>
        </p:txBody>
      </p:sp>
      <p:sp>
        <p:nvSpPr>
          <p:cNvPr id="3" name="object 3"/>
          <p:cNvSpPr txBox="1"/>
          <p:nvPr/>
        </p:nvSpPr>
        <p:spPr>
          <a:xfrm>
            <a:off x="730603" y="1250800"/>
            <a:ext cx="6000115" cy="5434821"/>
          </a:xfrm>
          <a:prstGeom prst="rect">
            <a:avLst/>
          </a:prstGeom>
        </p:spPr>
        <p:txBody>
          <a:bodyPr vert="horz" wrap="square" lIns="0" tIns="12700" rIns="0" bIns="0" rtlCol="0" anchor="t">
            <a:spAutoFit/>
          </a:bodyPr>
          <a:lstStyle/>
          <a:p>
            <a:pPr marL="12700">
              <a:lnSpc>
                <a:spcPts val="2690"/>
              </a:lnSpc>
              <a:spcBef>
                <a:spcPts val="100"/>
              </a:spcBef>
            </a:pPr>
            <a:r>
              <a:rPr sz="2400">
                <a:latin typeface="Franklin Gothic Book"/>
                <a:cs typeface="Franklin Gothic Book"/>
              </a:rPr>
              <a:t>Non-Benefitted</a:t>
            </a:r>
            <a:r>
              <a:rPr sz="2400" spc="-65">
                <a:latin typeface="Franklin Gothic Book"/>
                <a:cs typeface="Franklin Gothic Book"/>
              </a:rPr>
              <a:t> </a:t>
            </a:r>
            <a:r>
              <a:rPr sz="2400" spc="-10">
                <a:latin typeface="Franklin Gothic Book"/>
                <a:cs typeface="Franklin Gothic Book"/>
              </a:rPr>
              <a:t>Employees</a:t>
            </a:r>
            <a:endParaRPr sz="2400">
              <a:latin typeface="Franklin Gothic Book"/>
              <a:cs typeface="Franklin Gothic Book"/>
            </a:endParaRPr>
          </a:p>
          <a:p>
            <a:pPr marL="240029" indent="-227329">
              <a:lnSpc>
                <a:spcPts val="2690"/>
              </a:lnSpc>
              <a:buFont typeface="Arial"/>
              <a:buChar char="•"/>
              <a:tabLst>
                <a:tab pos="240029" algn="l"/>
              </a:tabLst>
            </a:pPr>
            <a:r>
              <a:rPr sz="2400" spc="-20">
                <a:latin typeface="Franklin Gothic Book"/>
                <a:cs typeface="Franklin Gothic Book"/>
              </a:rPr>
              <a:t>Sick</a:t>
            </a:r>
            <a:endParaRPr sz="2400">
              <a:latin typeface="Franklin Gothic Book"/>
              <a:cs typeface="Franklin Gothic Book"/>
            </a:endParaRPr>
          </a:p>
          <a:p>
            <a:pPr marL="240665" indent="-227965">
              <a:lnSpc>
                <a:spcPct val="100000"/>
              </a:lnSpc>
              <a:spcBef>
                <a:spcPts val="15"/>
              </a:spcBef>
              <a:buFont typeface="Courier New"/>
              <a:buChar char="o"/>
              <a:tabLst>
                <a:tab pos="240665" algn="l"/>
              </a:tabLst>
            </a:pPr>
            <a:r>
              <a:rPr sz="2000">
                <a:latin typeface="Franklin Gothic Book"/>
                <a:cs typeface="Franklin Gothic Book"/>
              </a:rPr>
              <a:t>MCCC</a:t>
            </a:r>
            <a:r>
              <a:rPr sz="2000" spc="-25">
                <a:latin typeface="Franklin Gothic Book"/>
                <a:cs typeface="Franklin Gothic Book"/>
              </a:rPr>
              <a:t> </a:t>
            </a:r>
            <a:r>
              <a:rPr sz="2000">
                <a:latin typeface="Franklin Gothic Book"/>
                <a:cs typeface="Franklin Gothic Book"/>
              </a:rPr>
              <a:t>–</a:t>
            </a:r>
            <a:r>
              <a:rPr sz="2000" spc="-45">
                <a:latin typeface="Franklin Gothic Book"/>
                <a:cs typeface="Franklin Gothic Book"/>
              </a:rPr>
              <a:t> </a:t>
            </a:r>
            <a:r>
              <a:rPr sz="2000">
                <a:latin typeface="Franklin Gothic Book"/>
                <a:cs typeface="Franklin Gothic Book"/>
              </a:rPr>
              <a:t>by</a:t>
            </a:r>
            <a:r>
              <a:rPr sz="2000" spc="-35">
                <a:latin typeface="Franklin Gothic Book"/>
                <a:cs typeface="Franklin Gothic Book"/>
              </a:rPr>
              <a:t> </a:t>
            </a:r>
            <a:r>
              <a:rPr sz="2000" spc="-10">
                <a:latin typeface="Franklin Gothic Book"/>
                <a:cs typeface="Franklin Gothic Book"/>
              </a:rPr>
              <a:t>contract</a:t>
            </a:r>
            <a:endParaRPr sz="2000">
              <a:latin typeface="Franklin Gothic Book"/>
              <a:cs typeface="Franklin Gothic Book"/>
            </a:endParaRPr>
          </a:p>
          <a:p>
            <a:pPr marL="241300" marR="5080" indent="-228600">
              <a:lnSpc>
                <a:spcPct val="100000"/>
              </a:lnSpc>
              <a:spcBef>
                <a:spcPts val="925"/>
              </a:spcBef>
              <a:buFont typeface="Courier New"/>
              <a:buChar char="o"/>
              <a:tabLst>
                <a:tab pos="241300" algn="l"/>
              </a:tabLst>
            </a:pPr>
            <a:r>
              <a:rPr sz="2000">
                <a:latin typeface="Franklin Gothic Book"/>
                <a:cs typeface="Franklin Gothic Book"/>
              </a:rPr>
              <a:t>Part</a:t>
            </a:r>
            <a:r>
              <a:rPr sz="2000" spc="-10">
                <a:latin typeface="Franklin Gothic Book"/>
                <a:cs typeface="Franklin Gothic Book"/>
              </a:rPr>
              <a:t> </a:t>
            </a:r>
            <a:r>
              <a:rPr sz="2000">
                <a:latin typeface="Franklin Gothic Book"/>
                <a:cs typeface="Franklin Gothic Book"/>
              </a:rPr>
              <a:t>time</a:t>
            </a:r>
            <a:r>
              <a:rPr sz="2000" spc="-15">
                <a:latin typeface="Franklin Gothic Book"/>
                <a:cs typeface="Franklin Gothic Book"/>
              </a:rPr>
              <a:t> </a:t>
            </a:r>
            <a:r>
              <a:rPr sz="2000">
                <a:latin typeface="Franklin Gothic Book"/>
                <a:cs typeface="Franklin Gothic Book"/>
              </a:rPr>
              <a:t>non-unit</a:t>
            </a:r>
            <a:r>
              <a:rPr sz="2000" spc="-25">
                <a:latin typeface="Franklin Gothic Book"/>
                <a:cs typeface="Franklin Gothic Book"/>
              </a:rPr>
              <a:t> </a:t>
            </a:r>
            <a:r>
              <a:rPr sz="2000">
                <a:latin typeface="Franklin Gothic Book"/>
                <a:cs typeface="Franklin Gothic Book"/>
              </a:rPr>
              <a:t>–</a:t>
            </a:r>
            <a:r>
              <a:rPr sz="2000" spc="-15">
                <a:latin typeface="Franklin Gothic Book"/>
                <a:cs typeface="Franklin Gothic Book"/>
              </a:rPr>
              <a:t> </a:t>
            </a:r>
            <a:r>
              <a:rPr sz="2000">
                <a:latin typeface="Franklin Gothic Book"/>
                <a:cs typeface="Franklin Gothic Book"/>
              </a:rPr>
              <a:t>1</a:t>
            </a:r>
            <a:r>
              <a:rPr sz="2000" spc="-10">
                <a:latin typeface="Franklin Gothic Book"/>
                <a:cs typeface="Franklin Gothic Book"/>
              </a:rPr>
              <a:t> </a:t>
            </a:r>
            <a:r>
              <a:rPr sz="2000">
                <a:latin typeface="Franklin Gothic Book"/>
                <a:cs typeface="Franklin Gothic Book"/>
              </a:rPr>
              <a:t>hour</a:t>
            </a:r>
            <a:r>
              <a:rPr sz="2000" spc="-5">
                <a:latin typeface="Franklin Gothic Book"/>
                <a:cs typeface="Franklin Gothic Book"/>
              </a:rPr>
              <a:t> </a:t>
            </a:r>
            <a:r>
              <a:rPr sz="2000">
                <a:latin typeface="Franklin Gothic Book"/>
                <a:cs typeface="Franklin Gothic Book"/>
              </a:rPr>
              <a:t>earned</a:t>
            </a:r>
            <a:r>
              <a:rPr sz="2000" spc="-30">
                <a:latin typeface="Franklin Gothic Book"/>
                <a:cs typeface="Franklin Gothic Book"/>
              </a:rPr>
              <a:t> </a:t>
            </a:r>
            <a:r>
              <a:rPr sz="2000">
                <a:latin typeface="Franklin Gothic Book"/>
                <a:cs typeface="Franklin Gothic Book"/>
              </a:rPr>
              <a:t>for</a:t>
            </a:r>
            <a:r>
              <a:rPr sz="2000" spc="-5">
                <a:latin typeface="Franklin Gothic Book"/>
                <a:cs typeface="Franklin Gothic Book"/>
              </a:rPr>
              <a:t> </a:t>
            </a:r>
            <a:r>
              <a:rPr sz="2000">
                <a:latin typeface="Franklin Gothic Book"/>
                <a:cs typeface="Franklin Gothic Book"/>
              </a:rPr>
              <a:t>every</a:t>
            </a:r>
            <a:r>
              <a:rPr sz="2000" spc="-25">
                <a:latin typeface="Franklin Gothic Book"/>
                <a:cs typeface="Franklin Gothic Book"/>
              </a:rPr>
              <a:t> </a:t>
            </a:r>
            <a:r>
              <a:rPr sz="2000">
                <a:latin typeface="Franklin Gothic Book"/>
                <a:cs typeface="Franklin Gothic Book"/>
              </a:rPr>
              <a:t>30</a:t>
            </a:r>
            <a:r>
              <a:rPr sz="2000" spc="-5">
                <a:latin typeface="Franklin Gothic Book"/>
                <a:cs typeface="Franklin Gothic Book"/>
              </a:rPr>
              <a:t> </a:t>
            </a:r>
            <a:r>
              <a:rPr sz="2000" spc="-10">
                <a:latin typeface="Franklin Gothic Book"/>
                <a:cs typeface="Franklin Gothic Book"/>
              </a:rPr>
              <a:t>hours </a:t>
            </a:r>
            <a:r>
              <a:rPr sz="2000">
                <a:latin typeface="Franklin Gothic Book"/>
                <a:cs typeface="Franklin Gothic Book"/>
              </a:rPr>
              <a:t>worked</a:t>
            </a:r>
            <a:r>
              <a:rPr sz="2000" spc="-55">
                <a:latin typeface="Franklin Gothic Book"/>
                <a:cs typeface="Franklin Gothic Book"/>
              </a:rPr>
              <a:t> </a:t>
            </a:r>
            <a:r>
              <a:rPr sz="2000">
                <a:latin typeface="Franklin Gothic Book"/>
                <a:cs typeface="Franklin Gothic Book"/>
              </a:rPr>
              <a:t>to</a:t>
            </a:r>
            <a:r>
              <a:rPr sz="2000" spc="-35">
                <a:latin typeface="Franklin Gothic Book"/>
                <a:cs typeface="Franklin Gothic Book"/>
              </a:rPr>
              <a:t> </a:t>
            </a:r>
            <a:r>
              <a:rPr sz="2000">
                <a:latin typeface="Franklin Gothic Book"/>
                <a:cs typeface="Franklin Gothic Book"/>
              </a:rPr>
              <a:t>maximum</a:t>
            </a:r>
            <a:r>
              <a:rPr sz="2000" spc="-30">
                <a:latin typeface="Franklin Gothic Book"/>
                <a:cs typeface="Franklin Gothic Book"/>
              </a:rPr>
              <a:t> </a:t>
            </a:r>
            <a:r>
              <a:rPr sz="2000">
                <a:latin typeface="Franklin Gothic Book"/>
                <a:cs typeface="Franklin Gothic Book"/>
              </a:rPr>
              <a:t>of</a:t>
            </a:r>
            <a:r>
              <a:rPr sz="2000" spc="-25">
                <a:latin typeface="Franklin Gothic Book"/>
                <a:cs typeface="Franklin Gothic Book"/>
              </a:rPr>
              <a:t> </a:t>
            </a:r>
            <a:r>
              <a:rPr sz="2000">
                <a:latin typeface="Franklin Gothic Book"/>
                <a:cs typeface="Franklin Gothic Book"/>
              </a:rPr>
              <a:t>40</a:t>
            </a:r>
            <a:r>
              <a:rPr sz="2000" spc="-35">
                <a:latin typeface="Franklin Gothic Book"/>
                <a:cs typeface="Franklin Gothic Book"/>
              </a:rPr>
              <a:t> </a:t>
            </a:r>
            <a:r>
              <a:rPr sz="2000">
                <a:latin typeface="Franklin Gothic Book"/>
                <a:cs typeface="Franklin Gothic Book"/>
              </a:rPr>
              <a:t>hours</a:t>
            </a:r>
            <a:r>
              <a:rPr sz="2000" spc="-30">
                <a:latin typeface="Franklin Gothic Book"/>
                <a:cs typeface="Franklin Gothic Book"/>
              </a:rPr>
              <a:t> </a:t>
            </a:r>
            <a:r>
              <a:rPr sz="2000">
                <a:latin typeface="Franklin Gothic Book"/>
                <a:cs typeface="Franklin Gothic Book"/>
              </a:rPr>
              <a:t>per</a:t>
            </a:r>
            <a:r>
              <a:rPr sz="2000" spc="-40">
                <a:latin typeface="Franklin Gothic Book"/>
                <a:cs typeface="Franklin Gothic Book"/>
              </a:rPr>
              <a:t> </a:t>
            </a:r>
            <a:r>
              <a:rPr sz="2000">
                <a:latin typeface="Franklin Gothic Book"/>
                <a:cs typeface="Franklin Gothic Book"/>
              </a:rPr>
              <a:t>state</a:t>
            </a:r>
            <a:r>
              <a:rPr sz="2000" spc="-30">
                <a:latin typeface="Franklin Gothic Book"/>
                <a:cs typeface="Franklin Gothic Book"/>
              </a:rPr>
              <a:t> </a:t>
            </a:r>
            <a:r>
              <a:rPr sz="2000" spc="-20">
                <a:latin typeface="Franklin Gothic Book"/>
                <a:cs typeface="Franklin Gothic Book"/>
              </a:rPr>
              <a:t>law.</a:t>
            </a:r>
            <a:endParaRPr sz="2000">
              <a:latin typeface="Franklin Gothic Book"/>
              <a:cs typeface="Franklin Gothic Book"/>
            </a:endParaRPr>
          </a:p>
          <a:p>
            <a:pPr marL="240029" indent="-227329">
              <a:lnSpc>
                <a:spcPct val="100000"/>
              </a:lnSpc>
              <a:spcBef>
                <a:spcPts val="985"/>
              </a:spcBef>
              <a:buFont typeface="Arial"/>
              <a:buChar char="•"/>
              <a:tabLst>
                <a:tab pos="240029" algn="l"/>
              </a:tabLst>
            </a:pPr>
            <a:r>
              <a:rPr sz="2400">
                <a:latin typeface="Franklin Gothic Book"/>
                <a:cs typeface="Franklin Gothic Book"/>
              </a:rPr>
              <a:t>All</a:t>
            </a:r>
            <a:r>
              <a:rPr sz="2400" spc="-45">
                <a:latin typeface="Franklin Gothic Book"/>
                <a:cs typeface="Franklin Gothic Book"/>
              </a:rPr>
              <a:t> </a:t>
            </a:r>
            <a:r>
              <a:rPr sz="2400">
                <a:latin typeface="Franklin Gothic Book"/>
                <a:cs typeface="Franklin Gothic Book"/>
              </a:rPr>
              <a:t>Purpose</a:t>
            </a:r>
            <a:r>
              <a:rPr sz="2400" spc="-45">
                <a:latin typeface="Franklin Gothic Book"/>
                <a:cs typeface="Franklin Gothic Book"/>
              </a:rPr>
              <a:t> </a:t>
            </a:r>
            <a:r>
              <a:rPr sz="2400">
                <a:latin typeface="Franklin Gothic Book"/>
                <a:cs typeface="Franklin Gothic Book"/>
              </a:rPr>
              <a:t>Paid</a:t>
            </a:r>
            <a:r>
              <a:rPr sz="2400" spc="-55">
                <a:latin typeface="Franklin Gothic Book"/>
                <a:cs typeface="Franklin Gothic Book"/>
              </a:rPr>
              <a:t> </a:t>
            </a:r>
            <a:r>
              <a:rPr sz="2400" spc="-10">
                <a:latin typeface="Franklin Gothic Book"/>
                <a:cs typeface="Franklin Gothic Book"/>
              </a:rPr>
              <a:t>Leave</a:t>
            </a:r>
            <a:r>
              <a:rPr sz="2400" spc="-50">
                <a:latin typeface="Franklin Gothic Book"/>
                <a:cs typeface="Franklin Gothic Book"/>
              </a:rPr>
              <a:t> </a:t>
            </a:r>
            <a:r>
              <a:rPr sz="2400" spc="-10">
                <a:latin typeface="Franklin Gothic Book"/>
                <a:cs typeface="Franklin Gothic Book"/>
              </a:rPr>
              <a:t>(APPL)</a:t>
            </a:r>
            <a:endParaRPr sz="2400">
              <a:latin typeface="Franklin Gothic Book"/>
              <a:cs typeface="Franklin Gothic Book"/>
            </a:endParaRPr>
          </a:p>
          <a:p>
            <a:pPr marL="240665" indent="-227965">
              <a:lnSpc>
                <a:spcPct val="100000"/>
              </a:lnSpc>
              <a:spcBef>
                <a:spcPts val="1010"/>
              </a:spcBef>
              <a:buFont typeface="Courier New"/>
              <a:buChar char="o"/>
              <a:tabLst>
                <a:tab pos="240665" algn="l"/>
              </a:tabLst>
            </a:pPr>
            <a:r>
              <a:rPr sz="2000">
                <a:latin typeface="Franklin Gothic Book"/>
                <a:cs typeface="Franklin Gothic Book"/>
              </a:rPr>
              <a:t>MCCC</a:t>
            </a:r>
            <a:r>
              <a:rPr sz="2000" spc="-5">
                <a:latin typeface="Franklin Gothic Book"/>
                <a:cs typeface="Franklin Gothic Book"/>
              </a:rPr>
              <a:t> </a:t>
            </a:r>
            <a:r>
              <a:rPr sz="2000">
                <a:latin typeface="Franklin Gothic Book"/>
                <a:cs typeface="Franklin Gothic Book"/>
              </a:rPr>
              <a:t>unit</a:t>
            </a:r>
            <a:r>
              <a:rPr sz="2000" spc="-10">
                <a:latin typeface="Franklin Gothic Book"/>
                <a:cs typeface="Franklin Gothic Book"/>
              </a:rPr>
              <a:t> professionals</a:t>
            </a:r>
            <a:r>
              <a:rPr sz="2000" spc="-30">
                <a:latin typeface="Franklin Gothic Book"/>
                <a:cs typeface="Franklin Gothic Book"/>
              </a:rPr>
              <a:t> </a:t>
            </a:r>
            <a:r>
              <a:rPr sz="2000">
                <a:latin typeface="Franklin Gothic Book"/>
                <a:cs typeface="Franklin Gothic Book"/>
              </a:rPr>
              <a:t>(part</a:t>
            </a:r>
            <a:r>
              <a:rPr sz="2000" spc="-10">
                <a:latin typeface="Franklin Gothic Book"/>
                <a:cs typeface="Franklin Gothic Book"/>
              </a:rPr>
              <a:t> </a:t>
            </a:r>
            <a:r>
              <a:rPr sz="2000">
                <a:latin typeface="Franklin Gothic Book"/>
                <a:cs typeface="Franklin Gothic Book"/>
              </a:rPr>
              <a:t>time,</a:t>
            </a:r>
            <a:r>
              <a:rPr sz="2000" spc="-15">
                <a:latin typeface="Franklin Gothic Book"/>
                <a:cs typeface="Franklin Gothic Book"/>
              </a:rPr>
              <a:t> </a:t>
            </a:r>
            <a:r>
              <a:rPr sz="2000" spc="-10">
                <a:latin typeface="Franklin Gothic Book"/>
                <a:cs typeface="Franklin Gothic Book"/>
              </a:rPr>
              <a:t>non-benefitted)</a:t>
            </a:r>
            <a:endParaRPr sz="2000">
              <a:latin typeface="Franklin Gothic Book"/>
              <a:cs typeface="Franklin Gothic Book"/>
            </a:endParaRPr>
          </a:p>
          <a:p>
            <a:pPr marL="240665" indent="-227965">
              <a:lnSpc>
                <a:spcPct val="100000"/>
              </a:lnSpc>
              <a:spcBef>
                <a:spcPts val="1010"/>
              </a:spcBef>
              <a:buFont typeface="Courier New"/>
              <a:buChar char="o"/>
              <a:tabLst>
                <a:tab pos="240665" algn="l"/>
              </a:tabLst>
            </a:pPr>
            <a:r>
              <a:rPr sz="2000">
                <a:latin typeface="Franklin Gothic Book"/>
                <a:cs typeface="Franklin Gothic Book"/>
              </a:rPr>
              <a:t>Hours</a:t>
            </a:r>
            <a:r>
              <a:rPr sz="2000" spc="-40">
                <a:latin typeface="Franklin Gothic Book"/>
                <a:cs typeface="Franklin Gothic Book"/>
              </a:rPr>
              <a:t> </a:t>
            </a:r>
            <a:r>
              <a:rPr sz="2000">
                <a:latin typeface="Franklin Gothic Book"/>
                <a:cs typeface="Franklin Gothic Book"/>
              </a:rPr>
              <a:t>worked</a:t>
            </a:r>
            <a:r>
              <a:rPr sz="2000" spc="-60">
                <a:latin typeface="Franklin Gothic Book"/>
                <a:cs typeface="Franklin Gothic Book"/>
              </a:rPr>
              <a:t> </a:t>
            </a:r>
            <a:r>
              <a:rPr sz="2000">
                <a:latin typeface="Franklin Gothic Book"/>
                <a:cs typeface="Franklin Gothic Book"/>
              </a:rPr>
              <a:t>over</a:t>
            </a:r>
            <a:r>
              <a:rPr sz="2000" spc="-45">
                <a:latin typeface="Franklin Gothic Book"/>
                <a:cs typeface="Franklin Gothic Book"/>
              </a:rPr>
              <a:t> </a:t>
            </a:r>
            <a:r>
              <a:rPr sz="2000">
                <a:latin typeface="Franklin Gothic Book"/>
                <a:cs typeface="Franklin Gothic Book"/>
              </a:rPr>
              <a:t>fiscal</a:t>
            </a:r>
            <a:r>
              <a:rPr sz="2000" spc="-25">
                <a:latin typeface="Franklin Gothic Book"/>
                <a:cs typeface="Franklin Gothic Book"/>
              </a:rPr>
              <a:t> </a:t>
            </a:r>
            <a:r>
              <a:rPr sz="2000">
                <a:latin typeface="Franklin Gothic Book"/>
                <a:cs typeface="Franklin Gothic Book"/>
              </a:rPr>
              <a:t>year</a:t>
            </a:r>
            <a:r>
              <a:rPr sz="2000" spc="-50">
                <a:latin typeface="Franklin Gothic Book"/>
                <a:cs typeface="Franklin Gothic Book"/>
              </a:rPr>
              <a:t> </a:t>
            </a:r>
            <a:r>
              <a:rPr sz="2000">
                <a:latin typeface="Franklin Gothic Book"/>
                <a:cs typeface="Franklin Gothic Book"/>
              </a:rPr>
              <a:t>earn</a:t>
            </a:r>
            <a:r>
              <a:rPr sz="2000" spc="-35">
                <a:latin typeface="Franklin Gothic Book"/>
                <a:cs typeface="Franklin Gothic Book"/>
              </a:rPr>
              <a:t> </a:t>
            </a:r>
            <a:r>
              <a:rPr sz="2000">
                <a:latin typeface="Franklin Gothic Book"/>
                <a:cs typeface="Franklin Gothic Book"/>
              </a:rPr>
              <a:t>APPL</a:t>
            </a:r>
            <a:r>
              <a:rPr sz="2000" spc="-60">
                <a:latin typeface="Franklin Gothic Book"/>
                <a:cs typeface="Franklin Gothic Book"/>
              </a:rPr>
              <a:t> </a:t>
            </a:r>
            <a:r>
              <a:rPr sz="2000">
                <a:latin typeface="Franklin Gothic Book"/>
                <a:cs typeface="Franklin Gothic Book"/>
              </a:rPr>
              <a:t>per</a:t>
            </a:r>
            <a:r>
              <a:rPr sz="2000" spc="-50">
                <a:latin typeface="Franklin Gothic Book"/>
                <a:cs typeface="Franklin Gothic Book"/>
              </a:rPr>
              <a:t> </a:t>
            </a:r>
            <a:r>
              <a:rPr sz="2000" spc="-10">
                <a:latin typeface="Franklin Gothic Book"/>
                <a:cs typeface="Franklin Gothic Book"/>
              </a:rPr>
              <a:t>contract</a:t>
            </a:r>
            <a:endParaRPr sz="2000">
              <a:latin typeface="Franklin Gothic Book"/>
              <a:cs typeface="Franklin Gothic Book"/>
            </a:endParaRPr>
          </a:p>
          <a:p>
            <a:pPr marL="241300">
              <a:lnSpc>
                <a:spcPct val="100000"/>
              </a:lnSpc>
            </a:pPr>
            <a:r>
              <a:rPr sz="2000">
                <a:latin typeface="Franklin Gothic Book"/>
                <a:cs typeface="Franklin Gothic Book"/>
              </a:rPr>
              <a:t>for</a:t>
            </a:r>
            <a:r>
              <a:rPr sz="2000" spc="-50">
                <a:latin typeface="Franklin Gothic Book"/>
                <a:cs typeface="Franklin Gothic Book"/>
              </a:rPr>
              <a:t> </a:t>
            </a:r>
            <a:r>
              <a:rPr sz="2000">
                <a:latin typeface="Franklin Gothic Book"/>
                <a:cs typeface="Franklin Gothic Book"/>
              </a:rPr>
              <a:t>use</a:t>
            </a:r>
            <a:r>
              <a:rPr sz="2000" spc="-40">
                <a:latin typeface="Franklin Gothic Book"/>
                <a:cs typeface="Franklin Gothic Book"/>
              </a:rPr>
              <a:t> </a:t>
            </a:r>
            <a:r>
              <a:rPr sz="2000">
                <a:latin typeface="Franklin Gothic Book"/>
                <a:cs typeface="Franklin Gothic Book"/>
              </a:rPr>
              <a:t>in</a:t>
            </a:r>
            <a:r>
              <a:rPr sz="2000" spc="-35">
                <a:latin typeface="Franklin Gothic Book"/>
                <a:cs typeface="Franklin Gothic Book"/>
              </a:rPr>
              <a:t> </a:t>
            </a:r>
            <a:r>
              <a:rPr sz="2000">
                <a:latin typeface="Franklin Gothic Book"/>
                <a:cs typeface="Franklin Gothic Book"/>
              </a:rPr>
              <a:t>the</a:t>
            </a:r>
            <a:r>
              <a:rPr sz="2000" spc="-50">
                <a:latin typeface="Franklin Gothic Book"/>
                <a:cs typeface="Franklin Gothic Book"/>
              </a:rPr>
              <a:t> </a:t>
            </a:r>
            <a:r>
              <a:rPr sz="2000">
                <a:latin typeface="Franklin Gothic Book"/>
                <a:cs typeface="Franklin Gothic Book"/>
              </a:rPr>
              <a:t>following</a:t>
            </a:r>
            <a:r>
              <a:rPr sz="2000" spc="-50">
                <a:latin typeface="Franklin Gothic Book"/>
                <a:cs typeface="Franklin Gothic Book"/>
              </a:rPr>
              <a:t> </a:t>
            </a:r>
            <a:r>
              <a:rPr sz="2000">
                <a:latin typeface="Franklin Gothic Book"/>
                <a:cs typeface="Franklin Gothic Book"/>
              </a:rPr>
              <a:t>fiscal</a:t>
            </a:r>
            <a:r>
              <a:rPr sz="2000" spc="-25">
                <a:latin typeface="Franklin Gothic Book"/>
                <a:cs typeface="Franklin Gothic Book"/>
              </a:rPr>
              <a:t> </a:t>
            </a:r>
            <a:r>
              <a:rPr sz="2000" spc="-20">
                <a:latin typeface="Franklin Gothic Book"/>
                <a:cs typeface="Franklin Gothic Book"/>
              </a:rPr>
              <a:t>year</a:t>
            </a:r>
            <a:r>
              <a:rPr lang="en-US" sz="2000" spc="-20">
                <a:latin typeface="Franklin Gothic Book"/>
                <a:cs typeface="Franklin Gothic Book"/>
              </a:rPr>
              <a:t>.</a:t>
            </a:r>
            <a:endParaRPr sz="2000">
              <a:latin typeface="Franklin Gothic Book"/>
              <a:cs typeface="Franklin Gothic Book"/>
            </a:endParaRPr>
          </a:p>
          <a:p>
            <a:pPr>
              <a:lnSpc>
                <a:spcPct val="100000"/>
              </a:lnSpc>
              <a:spcBef>
                <a:spcPts val="365"/>
              </a:spcBef>
            </a:pPr>
            <a:endParaRPr sz="2000">
              <a:latin typeface="Franklin Gothic Book"/>
              <a:cs typeface="Franklin Gothic Book"/>
            </a:endParaRPr>
          </a:p>
          <a:p>
            <a:pPr marL="12700">
              <a:lnSpc>
                <a:spcPts val="2710"/>
              </a:lnSpc>
              <a:spcBef>
                <a:spcPts val="5"/>
              </a:spcBef>
            </a:pPr>
            <a:r>
              <a:rPr lang="en-US" sz="2400">
                <a:latin typeface="Franklin Gothic Book"/>
                <a:cs typeface="Franklin Gothic Book"/>
              </a:rPr>
              <a:t>Benefited</a:t>
            </a:r>
            <a:r>
              <a:rPr sz="2400" spc="-90">
                <a:latin typeface="Franklin Gothic Book"/>
                <a:cs typeface="Franklin Gothic Book"/>
              </a:rPr>
              <a:t> </a:t>
            </a:r>
            <a:r>
              <a:rPr sz="2400" spc="-10">
                <a:latin typeface="Franklin Gothic Book"/>
                <a:cs typeface="Franklin Gothic Book"/>
              </a:rPr>
              <a:t>Employees</a:t>
            </a:r>
            <a:r>
              <a:rPr sz="2400" spc="-80">
                <a:latin typeface="Franklin Gothic Book"/>
                <a:cs typeface="Franklin Gothic Book"/>
              </a:rPr>
              <a:t> </a:t>
            </a:r>
            <a:r>
              <a:rPr sz="2400" spc="-10">
                <a:latin typeface="Franklin Gothic Book"/>
                <a:cs typeface="Franklin Gothic Book"/>
              </a:rPr>
              <a:t>earn:</a:t>
            </a:r>
            <a:endParaRPr sz="2400">
              <a:latin typeface="Franklin Gothic Book"/>
              <a:cs typeface="Franklin Gothic Book"/>
            </a:endParaRPr>
          </a:p>
          <a:p>
            <a:pPr marL="240029" indent="-227329">
              <a:lnSpc>
                <a:spcPts val="2520"/>
              </a:lnSpc>
              <a:buFont typeface="Arial"/>
              <a:buChar char="•"/>
              <a:tabLst>
                <a:tab pos="240029" algn="l"/>
              </a:tabLst>
            </a:pPr>
            <a:r>
              <a:rPr sz="2400" spc="-20">
                <a:latin typeface="Franklin Gothic Book"/>
                <a:cs typeface="Franklin Gothic Book"/>
              </a:rPr>
              <a:t>Sick</a:t>
            </a:r>
            <a:endParaRPr sz="2400">
              <a:latin typeface="Franklin Gothic Book"/>
              <a:cs typeface="Franklin Gothic Book"/>
            </a:endParaRPr>
          </a:p>
          <a:p>
            <a:pPr marL="239395" indent="-226695">
              <a:lnSpc>
                <a:spcPts val="2500"/>
              </a:lnSpc>
              <a:buFont typeface="Arial"/>
              <a:buChar char="•"/>
              <a:tabLst>
                <a:tab pos="240029" algn="l"/>
              </a:tabLst>
            </a:pPr>
            <a:r>
              <a:rPr sz="2400" spc="-10">
                <a:latin typeface="Franklin Gothic Book"/>
                <a:cs typeface="Franklin Gothic Book"/>
              </a:rPr>
              <a:t>Vacation</a:t>
            </a:r>
            <a:r>
              <a:rPr sz="2400" spc="-65">
                <a:latin typeface="Franklin Gothic Book"/>
                <a:cs typeface="Franklin Gothic Book"/>
              </a:rPr>
              <a:t> </a:t>
            </a:r>
            <a:r>
              <a:rPr sz="2400">
                <a:latin typeface="Franklin Gothic Book"/>
                <a:cs typeface="Franklin Gothic Book"/>
              </a:rPr>
              <a:t>(faculty</a:t>
            </a:r>
            <a:r>
              <a:rPr sz="2400" spc="-70">
                <a:latin typeface="Franklin Gothic Book"/>
                <a:cs typeface="Franklin Gothic Book"/>
              </a:rPr>
              <a:t> </a:t>
            </a:r>
            <a:r>
              <a:rPr sz="2400">
                <a:latin typeface="Franklin Gothic Book"/>
                <a:cs typeface="Franklin Gothic Book"/>
              </a:rPr>
              <a:t>do</a:t>
            </a:r>
            <a:r>
              <a:rPr sz="2400" spc="-65">
                <a:latin typeface="Franklin Gothic Book"/>
                <a:cs typeface="Franklin Gothic Book"/>
              </a:rPr>
              <a:t> </a:t>
            </a:r>
            <a:r>
              <a:rPr sz="2400">
                <a:latin typeface="Franklin Gothic Book"/>
                <a:cs typeface="Franklin Gothic Book"/>
              </a:rPr>
              <a:t>not</a:t>
            </a:r>
            <a:r>
              <a:rPr sz="2400" spc="-65">
                <a:latin typeface="Franklin Gothic Book"/>
                <a:cs typeface="Franklin Gothic Book"/>
              </a:rPr>
              <a:t> </a:t>
            </a:r>
            <a:r>
              <a:rPr sz="2400" spc="-10">
                <a:latin typeface="Franklin Gothic Book"/>
                <a:cs typeface="Franklin Gothic Book"/>
              </a:rPr>
              <a:t>accrue)</a:t>
            </a:r>
            <a:endParaRPr sz="2400">
              <a:latin typeface="Franklin Gothic Book"/>
              <a:cs typeface="Franklin Gothic Book"/>
            </a:endParaRPr>
          </a:p>
          <a:p>
            <a:pPr marL="240029" indent="-227329">
              <a:lnSpc>
                <a:spcPts val="2505"/>
              </a:lnSpc>
              <a:buFont typeface="Arial"/>
              <a:buChar char="•"/>
              <a:tabLst>
                <a:tab pos="240029" algn="l"/>
              </a:tabLst>
            </a:pPr>
            <a:r>
              <a:rPr sz="2400" spc="-10">
                <a:latin typeface="Franklin Gothic Book"/>
                <a:cs typeface="Franklin Gothic Book"/>
              </a:rPr>
              <a:t>Personal</a:t>
            </a:r>
            <a:endParaRPr sz="2400">
              <a:latin typeface="Franklin Gothic Book"/>
              <a:cs typeface="Franklin Gothic Book"/>
            </a:endParaRPr>
          </a:p>
          <a:p>
            <a:pPr marL="240029" indent="-227329">
              <a:lnSpc>
                <a:spcPts val="2690"/>
              </a:lnSpc>
              <a:buFont typeface="Arial"/>
              <a:buChar char="•"/>
              <a:tabLst>
                <a:tab pos="240029" algn="l"/>
              </a:tabLst>
            </a:pPr>
            <a:r>
              <a:rPr sz="2400">
                <a:latin typeface="Franklin Gothic Book"/>
                <a:cs typeface="Franklin Gothic Book"/>
              </a:rPr>
              <a:t>Comp</a:t>
            </a:r>
            <a:r>
              <a:rPr sz="2400" spc="-35">
                <a:latin typeface="Franklin Gothic Book"/>
                <a:cs typeface="Franklin Gothic Book"/>
              </a:rPr>
              <a:t> </a:t>
            </a:r>
            <a:r>
              <a:rPr sz="2400">
                <a:latin typeface="Franklin Gothic Book"/>
                <a:cs typeface="Franklin Gothic Book"/>
              </a:rPr>
              <a:t>(AFSCME</a:t>
            </a:r>
            <a:r>
              <a:rPr sz="2400" spc="-30">
                <a:latin typeface="Franklin Gothic Book"/>
                <a:cs typeface="Franklin Gothic Book"/>
              </a:rPr>
              <a:t> </a:t>
            </a:r>
            <a:r>
              <a:rPr sz="2400">
                <a:latin typeface="Franklin Gothic Book"/>
                <a:cs typeface="Franklin Gothic Book"/>
              </a:rPr>
              <a:t>&amp;</a:t>
            </a:r>
            <a:r>
              <a:rPr sz="2400" spc="-25">
                <a:latin typeface="Franklin Gothic Book"/>
                <a:cs typeface="Franklin Gothic Book"/>
              </a:rPr>
              <a:t> </a:t>
            </a:r>
            <a:r>
              <a:rPr sz="2400" spc="-20">
                <a:latin typeface="Franklin Gothic Book"/>
                <a:cs typeface="Franklin Gothic Book"/>
              </a:rPr>
              <a:t>MCCC)</a:t>
            </a:r>
            <a:endParaRPr sz="2400">
              <a:latin typeface="Franklin Gothic Book"/>
              <a:cs typeface="Franklin Gothic Book"/>
            </a:endParaRPr>
          </a:p>
        </p:txBody>
      </p:sp>
      <p:pic>
        <p:nvPicPr>
          <p:cNvPr id="4" name="object 4" descr="A tree with green leaves and a black hand  AI-generated content may be incorrect."/>
          <p:cNvPicPr/>
          <p:nvPr/>
        </p:nvPicPr>
        <p:blipFill>
          <a:blip r:embed="rId2" cstate="print"/>
          <a:stretch>
            <a:fillRect/>
          </a:stretch>
        </p:blipFill>
        <p:spPr>
          <a:xfrm>
            <a:off x="7452414" y="1709683"/>
            <a:ext cx="3400805" cy="391274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8410" y="1463725"/>
            <a:ext cx="9336913" cy="4518025"/>
          </a:xfrm>
          <a:prstGeom prst="rect">
            <a:avLst/>
          </a:prstGeom>
        </p:spPr>
      </p:pic>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Benefited</a:t>
            </a:r>
            <a:r>
              <a:rPr spc="-10"/>
              <a:t> </a:t>
            </a:r>
            <a:r>
              <a:t>Leave</a:t>
            </a:r>
            <a:r>
              <a:rPr spc="25"/>
              <a:t> </a:t>
            </a:r>
            <a:r>
              <a:t>Accrual</a:t>
            </a:r>
            <a:r>
              <a:rPr spc="30"/>
              <a:t> </a:t>
            </a:r>
            <a:r>
              <a:rPr spc="-10"/>
              <a:t>Overview</a:t>
            </a:r>
          </a:p>
        </p:txBody>
      </p:sp>
      <p:sp>
        <p:nvSpPr>
          <p:cNvPr id="4" name="object 4"/>
          <p:cNvSpPr txBox="1"/>
          <p:nvPr/>
        </p:nvSpPr>
        <p:spPr>
          <a:xfrm>
            <a:off x="1021486" y="6097930"/>
            <a:ext cx="1082040" cy="208279"/>
          </a:xfrm>
          <a:prstGeom prst="rect">
            <a:avLst/>
          </a:prstGeom>
        </p:spPr>
        <p:txBody>
          <a:bodyPr vert="horz" wrap="square" lIns="0" tIns="12700" rIns="0" bIns="0" rtlCol="0">
            <a:spAutoFit/>
          </a:bodyPr>
          <a:lstStyle/>
          <a:p>
            <a:pPr marL="12700">
              <a:lnSpc>
                <a:spcPct val="100000"/>
              </a:lnSpc>
              <a:spcBef>
                <a:spcPts val="100"/>
              </a:spcBef>
            </a:pPr>
            <a:r>
              <a:rPr sz="1200">
                <a:latin typeface="Franklin Gothic Book"/>
                <a:cs typeface="Franklin Gothic Book"/>
              </a:rPr>
              <a:t>*Maximum</a:t>
            </a:r>
            <a:r>
              <a:rPr sz="1200" spc="-35">
                <a:latin typeface="Franklin Gothic Book"/>
                <a:cs typeface="Franklin Gothic Book"/>
              </a:rPr>
              <a:t> </a:t>
            </a:r>
            <a:r>
              <a:rPr sz="1200" spc="-20">
                <a:latin typeface="Franklin Gothic Book"/>
                <a:cs typeface="Franklin Gothic Book"/>
              </a:rPr>
              <a:t>days</a:t>
            </a:r>
            <a:endParaRPr sz="1200">
              <a:latin typeface="Franklin Gothic Book"/>
              <a:cs typeface="Franklin Gothic Boo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6173" y="1768855"/>
            <a:ext cx="10683875" cy="4424288"/>
          </a:xfrm>
          <a:prstGeom prst="rect">
            <a:avLst/>
          </a:prstGeom>
        </p:spPr>
        <p:txBody>
          <a:bodyPr vert="horz" wrap="square" lIns="0" tIns="12700" rIns="0" bIns="0" rtlCol="0" anchor="t">
            <a:spAutoFit/>
          </a:bodyPr>
          <a:lstStyle/>
          <a:p>
            <a:pPr marL="240665" marR="46355" indent="-228600">
              <a:lnSpc>
                <a:spcPct val="100000"/>
              </a:lnSpc>
              <a:spcBef>
                <a:spcPts val="100"/>
              </a:spcBef>
            </a:pPr>
            <a:r>
              <a:rPr sz="1800" b="1" spc="-20">
                <a:latin typeface="Franklin Gothic Book"/>
                <a:cs typeface="Franklin Gothic Book"/>
              </a:rPr>
              <a:t>Tuition</a:t>
            </a:r>
            <a:r>
              <a:rPr sz="1800" b="1" spc="-70">
                <a:latin typeface="Franklin Gothic Book"/>
                <a:cs typeface="Franklin Gothic Book"/>
              </a:rPr>
              <a:t> </a:t>
            </a:r>
            <a:r>
              <a:rPr sz="1800" b="1">
                <a:latin typeface="Franklin Gothic Book"/>
                <a:cs typeface="Franklin Gothic Book"/>
              </a:rPr>
              <a:t>Benefit:</a:t>
            </a:r>
            <a:r>
              <a:rPr sz="1800" b="1" spc="-60">
                <a:latin typeface="Franklin Gothic Book"/>
                <a:cs typeface="Franklin Gothic Book"/>
              </a:rPr>
              <a:t> </a:t>
            </a:r>
            <a:r>
              <a:rPr sz="1800">
                <a:latin typeface="Franklin Gothic Book"/>
                <a:cs typeface="Franklin Gothic Book"/>
              </a:rPr>
              <a:t>Benefited</a:t>
            </a:r>
            <a:r>
              <a:rPr sz="1800" spc="-35">
                <a:latin typeface="Franklin Gothic Book"/>
                <a:cs typeface="Franklin Gothic Book"/>
              </a:rPr>
              <a:t> </a:t>
            </a:r>
            <a:r>
              <a:rPr sz="1800" spc="-10">
                <a:latin typeface="Franklin Gothic Book"/>
                <a:cs typeface="Franklin Gothic Book"/>
              </a:rPr>
              <a:t>employees</a:t>
            </a:r>
            <a:r>
              <a:rPr sz="1800" spc="-30">
                <a:latin typeface="Franklin Gothic Book"/>
                <a:cs typeface="Franklin Gothic Book"/>
              </a:rPr>
              <a:t> </a:t>
            </a:r>
            <a:r>
              <a:rPr sz="1800">
                <a:latin typeface="Franklin Gothic Book"/>
                <a:cs typeface="Franklin Gothic Book"/>
              </a:rPr>
              <a:t>and</a:t>
            </a:r>
            <a:r>
              <a:rPr sz="1800" spc="-25">
                <a:latin typeface="Franklin Gothic Book"/>
                <a:cs typeface="Franklin Gothic Book"/>
              </a:rPr>
              <a:t> </a:t>
            </a:r>
            <a:r>
              <a:rPr sz="1800">
                <a:latin typeface="Franklin Gothic Book"/>
                <a:cs typeface="Franklin Gothic Book"/>
              </a:rPr>
              <a:t>their</a:t>
            </a:r>
            <a:r>
              <a:rPr sz="1800" spc="-40">
                <a:latin typeface="Franklin Gothic Book"/>
                <a:cs typeface="Franklin Gothic Book"/>
              </a:rPr>
              <a:t> </a:t>
            </a:r>
            <a:r>
              <a:rPr sz="1800">
                <a:latin typeface="Franklin Gothic Book"/>
                <a:cs typeface="Franklin Gothic Book"/>
              </a:rPr>
              <a:t>spouses</a:t>
            </a:r>
            <a:r>
              <a:rPr sz="1800" spc="-40">
                <a:latin typeface="Franklin Gothic Book"/>
                <a:cs typeface="Franklin Gothic Book"/>
              </a:rPr>
              <a:t> </a:t>
            </a:r>
            <a:r>
              <a:rPr sz="1800">
                <a:latin typeface="Franklin Gothic Book"/>
                <a:cs typeface="Franklin Gothic Book"/>
              </a:rPr>
              <a:t>and</a:t>
            </a:r>
            <a:r>
              <a:rPr sz="1800" spc="-30">
                <a:latin typeface="Franklin Gothic Book"/>
                <a:cs typeface="Franklin Gothic Book"/>
              </a:rPr>
              <a:t> </a:t>
            </a:r>
            <a:r>
              <a:rPr sz="1800">
                <a:latin typeface="Franklin Gothic Book"/>
                <a:cs typeface="Franklin Gothic Book"/>
              </a:rPr>
              <a:t>dependents</a:t>
            </a:r>
            <a:r>
              <a:rPr sz="1800" spc="-20">
                <a:latin typeface="Franklin Gothic Book"/>
                <a:cs typeface="Franklin Gothic Book"/>
              </a:rPr>
              <a:t> </a:t>
            </a:r>
            <a:r>
              <a:rPr sz="1800">
                <a:latin typeface="Franklin Gothic Book"/>
                <a:cs typeface="Franklin Gothic Book"/>
              </a:rPr>
              <a:t>are</a:t>
            </a:r>
            <a:r>
              <a:rPr sz="1800" spc="-35">
                <a:latin typeface="Franklin Gothic Book"/>
                <a:cs typeface="Franklin Gothic Book"/>
              </a:rPr>
              <a:t> </a:t>
            </a:r>
            <a:r>
              <a:rPr sz="1800">
                <a:latin typeface="Franklin Gothic Book"/>
                <a:cs typeface="Franklin Gothic Book"/>
              </a:rPr>
              <a:t>eligible</a:t>
            </a:r>
            <a:r>
              <a:rPr sz="1800" spc="-40">
                <a:latin typeface="Franklin Gothic Book"/>
                <a:cs typeface="Franklin Gothic Book"/>
              </a:rPr>
              <a:t> </a:t>
            </a:r>
            <a:r>
              <a:rPr sz="1800">
                <a:latin typeface="Franklin Gothic Book"/>
                <a:cs typeface="Franklin Gothic Book"/>
              </a:rPr>
              <a:t>for</a:t>
            </a:r>
            <a:r>
              <a:rPr sz="1800" spc="-50">
                <a:latin typeface="Franklin Gothic Book"/>
                <a:cs typeface="Franklin Gothic Book"/>
              </a:rPr>
              <a:t> </a:t>
            </a:r>
            <a:r>
              <a:rPr sz="1800">
                <a:latin typeface="Franklin Gothic Book"/>
                <a:cs typeface="Franklin Gothic Book"/>
              </a:rPr>
              <a:t>tuition</a:t>
            </a:r>
            <a:r>
              <a:rPr sz="1800" spc="-5">
                <a:latin typeface="Franklin Gothic Book"/>
                <a:cs typeface="Franklin Gothic Book"/>
              </a:rPr>
              <a:t> </a:t>
            </a:r>
            <a:r>
              <a:rPr sz="1800">
                <a:latin typeface="Franklin Gothic Book"/>
                <a:cs typeface="Franklin Gothic Book"/>
              </a:rPr>
              <a:t>waiver</a:t>
            </a:r>
            <a:r>
              <a:rPr sz="1800" spc="-35">
                <a:latin typeface="Franklin Gothic Book"/>
                <a:cs typeface="Franklin Gothic Book"/>
              </a:rPr>
              <a:t> </a:t>
            </a:r>
            <a:r>
              <a:rPr sz="1800">
                <a:latin typeface="Franklin Gothic Book"/>
                <a:cs typeface="Franklin Gothic Book"/>
              </a:rPr>
              <a:t>at</a:t>
            </a:r>
            <a:r>
              <a:rPr sz="1800" spc="-55">
                <a:latin typeface="Franklin Gothic Book"/>
                <a:cs typeface="Franklin Gothic Book"/>
              </a:rPr>
              <a:t> </a:t>
            </a:r>
            <a:r>
              <a:rPr sz="1800" spc="-10">
                <a:latin typeface="Franklin Gothic Book"/>
                <a:cs typeface="Franklin Gothic Book"/>
              </a:rPr>
              <a:t>Bristol </a:t>
            </a:r>
            <a:r>
              <a:rPr sz="1800">
                <a:latin typeface="Franklin Gothic Book"/>
                <a:cs typeface="Franklin Gothic Book"/>
              </a:rPr>
              <a:t>and</a:t>
            </a:r>
            <a:r>
              <a:rPr sz="1800" spc="-35">
                <a:latin typeface="Franklin Gothic Book"/>
                <a:cs typeface="Franklin Gothic Book"/>
              </a:rPr>
              <a:t> </a:t>
            </a:r>
            <a:r>
              <a:rPr sz="1800">
                <a:latin typeface="Franklin Gothic Book"/>
                <a:cs typeface="Franklin Gothic Book"/>
              </a:rPr>
              <a:t>tuition</a:t>
            </a:r>
            <a:r>
              <a:rPr sz="1800" spc="-25">
                <a:latin typeface="Franklin Gothic Book"/>
                <a:cs typeface="Franklin Gothic Book"/>
              </a:rPr>
              <a:t> </a:t>
            </a:r>
            <a:r>
              <a:rPr sz="1800">
                <a:latin typeface="Franklin Gothic Book"/>
                <a:cs typeface="Franklin Gothic Book"/>
              </a:rPr>
              <a:t>remission</a:t>
            </a:r>
            <a:r>
              <a:rPr sz="1800" spc="-40">
                <a:latin typeface="Franklin Gothic Book"/>
                <a:cs typeface="Franklin Gothic Book"/>
              </a:rPr>
              <a:t> </a:t>
            </a:r>
            <a:r>
              <a:rPr sz="1800">
                <a:latin typeface="Franklin Gothic Book"/>
                <a:cs typeface="Franklin Gothic Book"/>
              </a:rPr>
              <a:t>at</a:t>
            </a:r>
            <a:r>
              <a:rPr sz="1800" spc="-45">
                <a:latin typeface="Franklin Gothic Book"/>
                <a:cs typeface="Franklin Gothic Book"/>
              </a:rPr>
              <a:t> </a:t>
            </a:r>
            <a:r>
              <a:rPr sz="1800">
                <a:latin typeface="Franklin Gothic Book"/>
                <a:cs typeface="Franklin Gothic Book"/>
              </a:rPr>
              <a:t>other</a:t>
            </a:r>
            <a:r>
              <a:rPr sz="1800" spc="-45">
                <a:latin typeface="Franklin Gothic Book"/>
                <a:cs typeface="Franklin Gothic Book"/>
              </a:rPr>
              <a:t> </a:t>
            </a:r>
            <a:r>
              <a:rPr sz="1800">
                <a:latin typeface="Franklin Gothic Book"/>
                <a:cs typeface="Franklin Gothic Book"/>
              </a:rPr>
              <a:t>Massachusetts</a:t>
            </a:r>
            <a:r>
              <a:rPr sz="1800" spc="-35">
                <a:latin typeface="Franklin Gothic Book"/>
                <a:cs typeface="Franklin Gothic Book"/>
              </a:rPr>
              <a:t> </a:t>
            </a:r>
            <a:r>
              <a:rPr sz="1800">
                <a:latin typeface="Franklin Gothic Book"/>
                <a:cs typeface="Franklin Gothic Book"/>
              </a:rPr>
              <a:t>state</a:t>
            </a:r>
            <a:r>
              <a:rPr sz="1800" spc="-35">
                <a:latin typeface="Franklin Gothic Book"/>
                <a:cs typeface="Franklin Gothic Book"/>
              </a:rPr>
              <a:t> </a:t>
            </a:r>
            <a:r>
              <a:rPr sz="1800">
                <a:latin typeface="Franklin Gothic Book"/>
                <a:cs typeface="Franklin Gothic Book"/>
              </a:rPr>
              <a:t>colleges,</a:t>
            </a:r>
            <a:r>
              <a:rPr sz="1800" spc="-25">
                <a:latin typeface="Franklin Gothic Book"/>
                <a:cs typeface="Franklin Gothic Book"/>
              </a:rPr>
              <a:t> </a:t>
            </a:r>
            <a:r>
              <a:rPr sz="1800">
                <a:latin typeface="Franklin Gothic Book"/>
                <a:cs typeface="Franklin Gothic Book"/>
              </a:rPr>
              <a:t>universities,</a:t>
            </a:r>
            <a:r>
              <a:rPr sz="1800" spc="-35">
                <a:latin typeface="Franklin Gothic Book"/>
                <a:cs typeface="Franklin Gothic Book"/>
              </a:rPr>
              <a:t> </a:t>
            </a:r>
            <a:r>
              <a:rPr sz="1800">
                <a:latin typeface="Franklin Gothic Book"/>
                <a:cs typeface="Franklin Gothic Book"/>
              </a:rPr>
              <a:t>and</a:t>
            </a:r>
            <a:r>
              <a:rPr sz="1800" spc="-35">
                <a:latin typeface="Franklin Gothic Book"/>
                <a:cs typeface="Franklin Gothic Book"/>
              </a:rPr>
              <a:t> </a:t>
            </a:r>
            <a:r>
              <a:rPr sz="1800">
                <a:latin typeface="Franklin Gothic Book"/>
                <a:cs typeface="Franklin Gothic Book"/>
              </a:rPr>
              <a:t>UMass</a:t>
            </a:r>
            <a:r>
              <a:rPr sz="1800" spc="-40">
                <a:latin typeface="Franklin Gothic Book"/>
                <a:cs typeface="Franklin Gothic Book"/>
              </a:rPr>
              <a:t> </a:t>
            </a:r>
            <a:r>
              <a:rPr sz="1800">
                <a:latin typeface="Franklin Gothic Book"/>
                <a:cs typeface="Franklin Gothic Book"/>
              </a:rPr>
              <a:t>locations</a:t>
            </a:r>
            <a:r>
              <a:rPr sz="1800" spc="-20">
                <a:latin typeface="Franklin Gothic Book"/>
                <a:cs typeface="Franklin Gothic Book"/>
              </a:rPr>
              <a:t> </a:t>
            </a:r>
            <a:r>
              <a:rPr sz="1800" spc="-25">
                <a:latin typeface="Franklin Gothic Book"/>
                <a:cs typeface="Franklin Gothic Book"/>
              </a:rPr>
              <a:t>in </a:t>
            </a:r>
            <a:r>
              <a:rPr sz="1800">
                <a:latin typeface="Franklin Gothic Book"/>
                <a:cs typeface="Franklin Gothic Book"/>
              </a:rPr>
              <a:t>accordance</a:t>
            </a:r>
            <a:r>
              <a:rPr sz="1800" spc="-65">
                <a:latin typeface="Franklin Gothic Book"/>
                <a:cs typeface="Franklin Gothic Book"/>
              </a:rPr>
              <a:t> </a:t>
            </a:r>
            <a:r>
              <a:rPr sz="1800">
                <a:latin typeface="Franklin Gothic Book"/>
                <a:cs typeface="Franklin Gothic Book"/>
              </a:rPr>
              <a:t>with</a:t>
            </a:r>
            <a:r>
              <a:rPr sz="1800" spc="-55">
                <a:latin typeface="Franklin Gothic Book"/>
                <a:cs typeface="Franklin Gothic Book"/>
              </a:rPr>
              <a:t> </a:t>
            </a:r>
            <a:r>
              <a:rPr sz="1800">
                <a:latin typeface="Franklin Gothic Book"/>
                <a:cs typeface="Franklin Gothic Book"/>
              </a:rPr>
              <a:t>applicable</a:t>
            </a:r>
            <a:r>
              <a:rPr sz="1800" spc="-40">
                <a:latin typeface="Franklin Gothic Book"/>
                <a:cs typeface="Franklin Gothic Book"/>
              </a:rPr>
              <a:t> </a:t>
            </a:r>
            <a:r>
              <a:rPr sz="1800" spc="-10">
                <a:latin typeface="Franklin Gothic Book"/>
                <a:cs typeface="Franklin Gothic Book"/>
              </a:rPr>
              <a:t>policies.</a:t>
            </a:r>
            <a:endParaRPr sz="1800">
              <a:latin typeface="Franklin Gothic Book"/>
              <a:cs typeface="Franklin Gothic Book"/>
            </a:endParaRPr>
          </a:p>
          <a:p>
            <a:pPr marL="240665" marR="5080" indent="-228600">
              <a:lnSpc>
                <a:spcPct val="100000"/>
              </a:lnSpc>
              <a:spcBef>
                <a:spcPts val="994"/>
              </a:spcBef>
              <a:buFont typeface="Arial"/>
              <a:buChar char="•"/>
              <a:tabLst>
                <a:tab pos="240665" algn="l"/>
              </a:tabLst>
            </a:pPr>
            <a:r>
              <a:rPr sz="1800">
                <a:latin typeface="Franklin Gothic Book"/>
                <a:cs typeface="Franklin Gothic Book"/>
              </a:rPr>
              <a:t>The</a:t>
            </a:r>
            <a:r>
              <a:rPr sz="1800" spc="-30">
                <a:latin typeface="Franklin Gothic Book"/>
                <a:cs typeface="Franklin Gothic Book"/>
              </a:rPr>
              <a:t> </a:t>
            </a:r>
            <a:r>
              <a:rPr sz="1800">
                <a:latin typeface="Franklin Gothic Book"/>
                <a:cs typeface="Franklin Gothic Book"/>
              </a:rPr>
              <a:t>remission</a:t>
            </a:r>
            <a:r>
              <a:rPr sz="1800" spc="-35">
                <a:latin typeface="Franklin Gothic Book"/>
                <a:cs typeface="Franklin Gothic Book"/>
              </a:rPr>
              <a:t> </a:t>
            </a:r>
            <a:r>
              <a:rPr sz="1800">
                <a:latin typeface="Franklin Gothic Book"/>
                <a:cs typeface="Franklin Gothic Book"/>
              </a:rPr>
              <a:t>per</a:t>
            </a:r>
            <a:r>
              <a:rPr sz="1800" spc="-35">
                <a:latin typeface="Franklin Gothic Book"/>
                <a:cs typeface="Franklin Gothic Book"/>
              </a:rPr>
              <a:t> </a:t>
            </a:r>
            <a:r>
              <a:rPr sz="1800">
                <a:latin typeface="Franklin Gothic Book"/>
                <a:cs typeface="Franklin Gothic Book"/>
              </a:rPr>
              <a:t>school</a:t>
            </a:r>
            <a:r>
              <a:rPr sz="1800" spc="-40">
                <a:latin typeface="Franklin Gothic Book"/>
                <a:cs typeface="Franklin Gothic Book"/>
              </a:rPr>
              <a:t> </a:t>
            </a:r>
            <a:r>
              <a:rPr sz="1800">
                <a:latin typeface="Franklin Gothic Book"/>
                <a:cs typeface="Franklin Gothic Book"/>
              </a:rPr>
              <a:t>may</a:t>
            </a:r>
            <a:r>
              <a:rPr sz="1800" spc="-40">
                <a:latin typeface="Franklin Gothic Book"/>
                <a:cs typeface="Franklin Gothic Book"/>
              </a:rPr>
              <a:t> </a:t>
            </a:r>
            <a:r>
              <a:rPr sz="1800">
                <a:latin typeface="Franklin Gothic Book"/>
                <a:cs typeface="Franklin Gothic Book"/>
              </a:rPr>
              <a:t>vary</a:t>
            </a:r>
            <a:r>
              <a:rPr sz="1800" spc="-35">
                <a:latin typeface="Franklin Gothic Book"/>
                <a:cs typeface="Franklin Gothic Book"/>
              </a:rPr>
              <a:t> </a:t>
            </a:r>
            <a:r>
              <a:rPr sz="1800">
                <a:latin typeface="Franklin Gothic Book"/>
                <a:cs typeface="Franklin Gothic Book"/>
              </a:rPr>
              <a:t>and</a:t>
            </a:r>
            <a:r>
              <a:rPr sz="1800" spc="-30">
                <a:latin typeface="Franklin Gothic Book"/>
                <a:cs typeface="Franklin Gothic Book"/>
              </a:rPr>
              <a:t> </a:t>
            </a:r>
            <a:r>
              <a:rPr sz="1800">
                <a:latin typeface="Franklin Gothic Book"/>
                <a:cs typeface="Franklin Gothic Book"/>
              </a:rPr>
              <a:t>is</a:t>
            </a:r>
            <a:r>
              <a:rPr sz="1800" spc="-30">
                <a:latin typeface="Franklin Gothic Book"/>
                <a:cs typeface="Franklin Gothic Book"/>
              </a:rPr>
              <a:t> </a:t>
            </a:r>
            <a:r>
              <a:rPr sz="1800">
                <a:latin typeface="Franklin Gothic Book"/>
                <a:cs typeface="Franklin Gothic Book"/>
              </a:rPr>
              <a:t>subject</a:t>
            </a:r>
            <a:r>
              <a:rPr sz="1800" spc="-40">
                <a:latin typeface="Franklin Gothic Book"/>
                <a:cs typeface="Franklin Gothic Book"/>
              </a:rPr>
              <a:t> </a:t>
            </a:r>
            <a:r>
              <a:rPr sz="1800">
                <a:latin typeface="Franklin Gothic Book"/>
                <a:cs typeface="Franklin Gothic Book"/>
              </a:rPr>
              <a:t>to</a:t>
            </a:r>
            <a:r>
              <a:rPr sz="1800" spc="-35">
                <a:latin typeface="Franklin Gothic Book"/>
                <a:cs typeface="Franklin Gothic Book"/>
              </a:rPr>
              <a:t> </a:t>
            </a:r>
            <a:r>
              <a:rPr sz="1800">
                <a:latin typeface="Franklin Gothic Book"/>
                <a:cs typeface="Franklin Gothic Book"/>
              </a:rPr>
              <a:t>change.</a:t>
            </a:r>
            <a:r>
              <a:rPr sz="1800" spc="-25">
                <a:latin typeface="Franklin Gothic Book"/>
                <a:cs typeface="Franklin Gothic Book"/>
              </a:rPr>
              <a:t> </a:t>
            </a:r>
            <a:r>
              <a:rPr sz="1800">
                <a:latin typeface="Franklin Gothic Book"/>
                <a:cs typeface="Franklin Gothic Book"/>
              </a:rPr>
              <a:t>Please</a:t>
            </a:r>
            <a:r>
              <a:rPr sz="1800" spc="-30">
                <a:latin typeface="Franklin Gothic Book"/>
                <a:cs typeface="Franklin Gothic Book"/>
              </a:rPr>
              <a:t> </a:t>
            </a:r>
            <a:r>
              <a:rPr sz="1800">
                <a:latin typeface="Franklin Gothic Book"/>
                <a:cs typeface="Franklin Gothic Book"/>
              </a:rPr>
              <a:t>contact</a:t>
            </a:r>
            <a:r>
              <a:rPr sz="1800" spc="-35">
                <a:latin typeface="Franklin Gothic Book"/>
                <a:cs typeface="Franklin Gothic Book"/>
              </a:rPr>
              <a:t> </a:t>
            </a:r>
            <a:r>
              <a:rPr sz="1800">
                <a:latin typeface="Franklin Gothic Book"/>
                <a:cs typeface="Franklin Gothic Book"/>
              </a:rPr>
              <a:t>your</a:t>
            </a:r>
            <a:r>
              <a:rPr sz="1800" spc="-40">
                <a:latin typeface="Franklin Gothic Book"/>
                <a:cs typeface="Franklin Gothic Book"/>
              </a:rPr>
              <a:t> </a:t>
            </a:r>
            <a:r>
              <a:rPr sz="1800">
                <a:latin typeface="Franklin Gothic Book"/>
                <a:cs typeface="Franklin Gothic Book"/>
              </a:rPr>
              <a:t>school</a:t>
            </a:r>
            <a:r>
              <a:rPr sz="1800" spc="-35">
                <a:latin typeface="Franklin Gothic Book"/>
                <a:cs typeface="Franklin Gothic Book"/>
              </a:rPr>
              <a:t> </a:t>
            </a:r>
            <a:r>
              <a:rPr sz="1800">
                <a:latin typeface="Franklin Gothic Book"/>
                <a:cs typeface="Franklin Gothic Book"/>
              </a:rPr>
              <a:t>of</a:t>
            </a:r>
            <a:r>
              <a:rPr sz="1800" spc="-35">
                <a:latin typeface="Franklin Gothic Book"/>
                <a:cs typeface="Franklin Gothic Book"/>
              </a:rPr>
              <a:t> </a:t>
            </a:r>
            <a:r>
              <a:rPr sz="1800">
                <a:latin typeface="Franklin Gothic Book"/>
                <a:cs typeface="Franklin Gothic Book"/>
              </a:rPr>
              <a:t>interest</a:t>
            </a:r>
            <a:r>
              <a:rPr sz="1800" spc="-30">
                <a:latin typeface="Franklin Gothic Book"/>
                <a:cs typeface="Franklin Gothic Book"/>
              </a:rPr>
              <a:t> </a:t>
            </a:r>
            <a:r>
              <a:rPr sz="1800">
                <a:latin typeface="Franklin Gothic Book"/>
                <a:cs typeface="Franklin Gothic Book"/>
              </a:rPr>
              <a:t>directly</a:t>
            </a:r>
            <a:r>
              <a:rPr sz="1800" spc="-20">
                <a:latin typeface="Franklin Gothic Book"/>
                <a:cs typeface="Franklin Gothic Book"/>
              </a:rPr>
              <a:t> </a:t>
            </a:r>
            <a:r>
              <a:rPr sz="1800" spc="-25">
                <a:latin typeface="Franklin Gothic Book"/>
                <a:cs typeface="Franklin Gothic Book"/>
              </a:rPr>
              <a:t>to </a:t>
            </a:r>
            <a:r>
              <a:rPr sz="1800">
                <a:latin typeface="Franklin Gothic Book"/>
                <a:cs typeface="Franklin Gothic Book"/>
              </a:rPr>
              <a:t>confirm</a:t>
            </a:r>
            <a:r>
              <a:rPr sz="1800" spc="-25">
                <a:latin typeface="Franklin Gothic Book"/>
                <a:cs typeface="Franklin Gothic Book"/>
              </a:rPr>
              <a:t> </a:t>
            </a:r>
            <a:r>
              <a:rPr sz="1800">
                <a:latin typeface="Franklin Gothic Book"/>
                <a:cs typeface="Franklin Gothic Book"/>
              </a:rPr>
              <a:t>the</a:t>
            </a:r>
            <a:r>
              <a:rPr sz="1800" spc="-30">
                <a:latin typeface="Franklin Gothic Book"/>
                <a:cs typeface="Franklin Gothic Book"/>
              </a:rPr>
              <a:t> </a:t>
            </a:r>
            <a:r>
              <a:rPr sz="1800">
                <a:latin typeface="Franklin Gothic Book"/>
                <a:cs typeface="Franklin Gothic Book"/>
              </a:rPr>
              <a:t>current</a:t>
            </a:r>
            <a:r>
              <a:rPr sz="1800" spc="-20">
                <a:latin typeface="Franklin Gothic Book"/>
                <a:cs typeface="Franklin Gothic Book"/>
              </a:rPr>
              <a:t> </a:t>
            </a:r>
            <a:r>
              <a:rPr sz="1800">
                <a:latin typeface="Franklin Gothic Book"/>
                <a:cs typeface="Franklin Gothic Book"/>
              </a:rPr>
              <a:t>remission</a:t>
            </a:r>
            <a:r>
              <a:rPr sz="1800" spc="-20">
                <a:latin typeface="Franklin Gothic Book"/>
                <a:cs typeface="Franklin Gothic Book"/>
              </a:rPr>
              <a:t> </a:t>
            </a:r>
            <a:r>
              <a:rPr sz="1800" spc="-10">
                <a:latin typeface="Franklin Gothic Book"/>
                <a:cs typeface="Franklin Gothic Book"/>
              </a:rPr>
              <a:t>rates.</a:t>
            </a:r>
            <a:endParaRPr sz="1800">
              <a:latin typeface="Franklin Gothic Book"/>
              <a:cs typeface="Franklin Gothic Book"/>
            </a:endParaRPr>
          </a:p>
          <a:p>
            <a:pPr marL="240665" indent="-227965">
              <a:lnSpc>
                <a:spcPct val="100000"/>
              </a:lnSpc>
              <a:spcBef>
                <a:spcPts val="1000"/>
              </a:spcBef>
              <a:buFont typeface="Arial"/>
              <a:buChar char="•"/>
              <a:tabLst>
                <a:tab pos="240665" algn="l"/>
              </a:tabLst>
            </a:pPr>
            <a:r>
              <a:rPr sz="1800" u="sng" spc="-20">
                <a:uFill>
                  <a:solidFill>
                    <a:srgbClr val="000000"/>
                  </a:solidFill>
                </a:uFill>
                <a:latin typeface="Franklin Gothic Book"/>
                <a:cs typeface="Franklin Gothic Book"/>
              </a:rPr>
              <a:t>Tuition</a:t>
            </a:r>
            <a:r>
              <a:rPr sz="1800" u="sng" spc="-45">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remission</a:t>
            </a:r>
            <a:r>
              <a:rPr sz="1800" u="sng" spc="-50">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and</a:t>
            </a:r>
            <a:r>
              <a:rPr sz="1800" u="sng" spc="-15">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wavier</a:t>
            </a:r>
            <a:r>
              <a:rPr sz="1800" u="sng" spc="-45">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benefits</a:t>
            </a:r>
            <a:r>
              <a:rPr sz="1800" u="sng" spc="-45">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are</a:t>
            </a:r>
            <a:r>
              <a:rPr sz="1800" u="sng" spc="-20">
                <a:uFill>
                  <a:solidFill>
                    <a:srgbClr val="000000"/>
                  </a:solidFill>
                </a:uFill>
                <a:latin typeface="Franklin Gothic Book"/>
                <a:cs typeface="Franklin Gothic Book"/>
              </a:rPr>
              <a:t> </a:t>
            </a:r>
            <a:r>
              <a:rPr sz="1800" u="sng" spc="-10">
                <a:uFill>
                  <a:solidFill>
                    <a:srgbClr val="000000"/>
                  </a:solidFill>
                </a:uFill>
                <a:latin typeface="Franklin Gothic Book"/>
                <a:cs typeface="Franklin Gothic Book"/>
              </a:rPr>
              <a:t>available</a:t>
            </a:r>
            <a:r>
              <a:rPr sz="1800" u="sng" spc="-50">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to</a:t>
            </a:r>
            <a:r>
              <a:rPr sz="1800" u="sng" spc="-30">
                <a:uFill>
                  <a:solidFill>
                    <a:srgbClr val="000000"/>
                  </a:solidFill>
                </a:uFill>
                <a:latin typeface="Franklin Gothic Book"/>
                <a:cs typeface="Franklin Gothic Book"/>
              </a:rPr>
              <a:t> </a:t>
            </a:r>
            <a:r>
              <a:rPr sz="1800" u="sng" spc="-10">
                <a:uFill>
                  <a:solidFill>
                    <a:srgbClr val="000000"/>
                  </a:solidFill>
                </a:uFill>
                <a:latin typeface="Franklin Gothic Book"/>
                <a:cs typeface="Franklin Gothic Book"/>
              </a:rPr>
              <a:t>employees</a:t>
            </a:r>
            <a:r>
              <a:rPr sz="1800" u="sng" spc="-50">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after</a:t>
            </a:r>
            <a:r>
              <a:rPr sz="1800" u="sng" spc="-45">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6</a:t>
            </a:r>
            <a:r>
              <a:rPr sz="1800" u="sng" spc="-10">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months</a:t>
            </a:r>
            <a:r>
              <a:rPr sz="1800" u="sng" spc="-35">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of</a:t>
            </a:r>
            <a:r>
              <a:rPr sz="1800" u="sng" spc="-30">
                <a:uFill>
                  <a:solidFill>
                    <a:srgbClr val="000000"/>
                  </a:solidFill>
                </a:uFill>
                <a:latin typeface="Franklin Gothic Book"/>
                <a:cs typeface="Franklin Gothic Book"/>
              </a:rPr>
              <a:t> </a:t>
            </a:r>
            <a:r>
              <a:rPr sz="1800" u="sng" spc="-10">
                <a:uFill>
                  <a:solidFill>
                    <a:srgbClr val="000000"/>
                  </a:solidFill>
                </a:uFill>
                <a:latin typeface="Franklin Gothic Book"/>
                <a:cs typeface="Franklin Gothic Book"/>
              </a:rPr>
              <a:t>employment</a:t>
            </a:r>
            <a:r>
              <a:rPr lang="en-US" u="sng" spc="-10">
                <a:uFill>
                  <a:solidFill>
                    <a:srgbClr val="000000"/>
                  </a:solidFill>
                </a:uFill>
                <a:latin typeface="Franklin Gothic Book"/>
                <a:cs typeface="Franklin Gothic Book"/>
              </a:rPr>
              <a:t>.</a:t>
            </a:r>
            <a:endParaRPr sz="1800">
              <a:latin typeface="Franklin Gothic Book"/>
              <a:cs typeface="Franklin Gothic Book"/>
            </a:endParaRPr>
          </a:p>
          <a:p>
            <a:pPr>
              <a:lnSpc>
                <a:spcPct val="100000"/>
              </a:lnSpc>
              <a:buFont typeface="Arial"/>
              <a:buChar char="•"/>
            </a:pPr>
            <a:endParaRPr sz="1800">
              <a:latin typeface="Franklin Gothic Book"/>
              <a:cs typeface="Franklin Gothic Book"/>
            </a:endParaRPr>
          </a:p>
          <a:p>
            <a:pPr>
              <a:lnSpc>
                <a:spcPct val="100000"/>
              </a:lnSpc>
              <a:spcBef>
                <a:spcPts val="200"/>
              </a:spcBef>
              <a:buFont typeface="Arial"/>
              <a:buChar char="•"/>
            </a:pPr>
            <a:endParaRPr sz="1800">
              <a:latin typeface="Franklin Gothic Book"/>
              <a:cs typeface="Franklin Gothic Book"/>
            </a:endParaRPr>
          </a:p>
          <a:p>
            <a:pPr marL="12700">
              <a:lnSpc>
                <a:spcPts val="2130"/>
              </a:lnSpc>
              <a:spcBef>
                <a:spcPts val="5"/>
              </a:spcBef>
            </a:pPr>
            <a:r>
              <a:rPr sz="1800" u="sng">
                <a:uFill>
                  <a:solidFill>
                    <a:srgbClr val="000000"/>
                  </a:solidFill>
                </a:uFill>
                <a:latin typeface="Franklin Gothic Book"/>
                <a:cs typeface="Franklin Gothic Book"/>
              </a:rPr>
              <a:t>Adjunct</a:t>
            </a:r>
            <a:r>
              <a:rPr sz="1800" u="sng" spc="-80">
                <a:uFill>
                  <a:solidFill>
                    <a:srgbClr val="000000"/>
                  </a:solidFill>
                </a:uFill>
                <a:latin typeface="Franklin Gothic Book"/>
                <a:cs typeface="Franklin Gothic Book"/>
              </a:rPr>
              <a:t> </a:t>
            </a:r>
            <a:r>
              <a:rPr sz="1800" u="sng">
                <a:uFill>
                  <a:solidFill>
                    <a:srgbClr val="000000"/>
                  </a:solidFill>
                </a:uFill>
                <a:latin typeface="Franklin Gothic Book"/>
                <a:cs typeface="Franklin Gothic Book"/>
              </a:rPr>
              <a:t>Faculty</a:t>
            </a:r>
            <a:r>
              <a:rPr sz="1800" u="sng" spc="-55">
                <a:uFill>
                  <a:solidFill>
                    <a:srgbClr val="000000"/>
                  </a:solidFill>
                </a:uFill>
                <a:latin typeface="Franklin Gothic Book"/>
                <a:cs typeface="Franklin Gothic Book"/>
              </a:rPr>
              <a:t> </a:t>
            </a:r>
            <a:r>
              <a:rPr sz="1800" u="sng" spc="-50">
                <a:uFill>
                  <a:solidFill>
                    <a:srgbClr val="000000"/>
                  </a:solidFill>
                </a:uFill>
                <a:latin typeface="Franklin Gothic Book"/>
                <a:cs typeface="Franklin Gothic Book"/>
              </a:rPr>
              <a:t>:</a:t>
            </a:r>
            <a:endParaRPr sz="1800">
              <a:latin typeface="Franklin Gothic Book"/>
              <a:cs typeface="Franklin Gothic Book"/>
            </a:endParaRPr>
          </a:p>
          <a:p>
            <a:pPr marL="240665" indent="-227965">
              <a:lnSpc>
                <a:spcPts val="2100"/>
              </a:lnSpc>
              <a:buFont typeface="Arial"/>
              <a:buChar char="•"/>
              <a:tabLst>
                <a:tab pos="240665" algn="l"/>
              </a:tabLst>
            </a:pPr>
            <a:r>
              <a:rPr sz="1800">
                <a:latin typeface="Franklin Gothic Book"/>
                <a:cs typeface="Franklin Gothic Book"/>
              </a:rPr>
              <a:t>Eligible</a:t>
            </a:r>
            <a:r>
              <a:rPr sz="1800" spc="-35">
                <a:latin typeface="Franklin Gothic Book"/>
                <a:cs typeface="Franklin Gothic Book"/>
              </a:rPr>
              <a:t> </a:t>
            </a:r>
            <a:r>
              <a:rPr sz="1800">
                <a:latin typeface="Franklin Gothic Book"/>
                <a:cs typeface="Franklin Gothic Book"/>
              </a:rPr>
              <a:t>for</a:t>
            </a:r>
            <a:r>
              <a:rPr sz="1800" spc="-60">
                <a:latin typeface="Franklin Gothic Book"/>
                <a:cs typeface="Franklin Gothic Book"/>
              </a:rPr>
              <a:t> </a:t>
            </a:r>
            <a:r>
              <a:rPr sz="1800">
                <a:latin typeface="Franklin Gothic Book"/>
                <a:cs typeface="Franklin Gothic Book"/>
              </a:rPr>
              <a:t>tuition</a:t>
            </a:r>
            <a:r>
              <a:rPr sz="1800" spc="-25">
                <a:latin typeface="Franklin Gothic Book"/>
                <a:cs typeface="Franklin Gothic Book"/>
              </a:rPr>
              <a:t> </a:t>
            </a:r>
            <a:r>
              <a:rPr sz="1800">
                <a:latin typeface="Franklin Gothic Book"/>
                <a:cs typeface="Franklin Gothic Book"/>
              </a:rPr>
              <a:t>waiver</a:t>
            </a:r>
            <a:r>
              <a:rPr sz="1800" spc="-40">
                <a:latin typeface="Franklin Gothic Book"/>
                <a:cs typeface="Franklin Gothic Book"/>
              </a:rPr>
              <a:t> </a:t>
            </a:r>
            <a:r>
              <a:rPr sz="1800">
                <a:latin typeface="Franklin Gothic Book"/>
                <a:cs typeface="Franklin Gothic Book"/>
              </a:rPr>
              <a:t>at</a:t>
            </a:r>
            <a:r>
              <a:rPr sz="1800" spc="-50">
                <a:latin typeface="Franklin Gothic Book"/>
                <a:cs typeface="Franklin Gothic Book"/>
              </a:rPr>
              <a:t> </a:t>
            </a:r>
            <a:r>
              <a:rPr sz="1800">
                <a:latin typeface="Franklin Gothic Book"/>
                <a:cs typeface="Franklin Gothic Book"/>
              </a:rPr>
              <a:t>Bristol</a:t>
            </a:r>
            <a:r>
              <a:rPr sz="1800" spc="-45">
                <a:latin typeface="Franklin Gothic Book"/>
                <a:cs typeface="Franklin Gothic Book"/>
              </a:rPr>
              <a:t> </a:t>
            </a:r>
            <a:r>
              <a:rPr sz="1800">
                <a:latin typeface="Franklin Gothic Book"/>
                <a:cs typeface="Franklin Gothic Book"/>
              </a:rPr>
              <a:t>Community</a:t>
            </a:r>
            <a:r>
              <a:rPr sz="1800" spc="-45">
                <a:latin typeface="Franklin Gothic Book"/>
                <a:cs typeface="Franklin Gothic Book"/>
              </a:rPr>
              <a:t> </a:t>
            </a:r>
            <a:r>
              <a:rPr sz="1800" spc="-10">
                <a:latin typeface="Franklin Gothic Book"/>
                <a:cs typeface="Franklin Gothic Book"/>
              </a:rPr>
              <a:t>College.</a:t>
            </a:r>
            <a:endParaRPr sz="1800">
              <a:latin typeface="Franklin Gothic Book"/>
              <a:cs typeface="Franklin Gothic Book"/>
            </a:endParaRPr>
          </a:p>
          <a:p>
            <a:pPr marL="240665" indent="-227965">
              <a:lnSpc>
                <a:spcPts val="2130"/>
              </a:lnSpc>
              <a:buFont typeface="Arial"/>
              <a:buChar char="•"/>
              <a:tabLst>
                <a:tab pos="240665" algn="l"/>
              </a:tabLst>
            </a:pPr>
            <a:r>
              <a:rPr sz="1800">
                <a:latin typeface="Franklin Gothic Book"/>
                <a:cs typeface="Franklin Gothic Book"/>
              </a:rPr>
              <a:t>Must</a:t>
            </a:r>
            <a:r>
              <a:rPr sz="1800" spc="-40">
                <a:latin typeface="Franklin Gothic Book"/>
                <a:cs typeface="Franklin Gothic Book"/>
              </a:rPr>
              <a:t> </a:t>
            </a:r>
            <a:r>
              <a:rPr sz="1800">
                <a:latin typeface="Franklin Gothic Book"/>
                <a:cs typeface="Franklin Gothic Book"/>
              </a:rPr>
              <a:t>be</a:t>
            </a:r>
            <a:r>
              <a:rPr sz="1800" spc="-40">
                <a:latin typeface="Franklin Gothic Book"/>
                <a:cs typeface="Franklin Gothic Book"/>
              </a:rPr>
              <a:t> </a:t>
            </a:r>
            <a:r>
              <a:rPr sz="1800">
                <a:latin typeface="Franklin Gothic Book"/>
                <a:cs typeface="Franklin Gothic Book"/>
              </a:rPr>
              <a:t>teaching</a:t>
            </a:r>
            <a:r>
              <a:rPr sz="1800" spc="-15">
                <a:latin typeface="Franklin Gothic Book"/>
                <a:cs typeface="Franklin Gothic Book"/>
              </a:rPr>
              <a:t> </a:t>
            </a:r>
            <a:r>
              <a:rPr sz="1800">
                <a:latin typeface="Franklin Gothic Book"/>
                <a:cs typeface="Franklin Gothic Book"/>
              </a:rPr>
              <a:t>during</a:t>
            </a:r>
            <a:r>
              <a:rPr sz="1800" spc="-25">
                <a:latin typeface="Franklin Gothic Book"/>
                <a:cs typeface="Franklin Gothic Book"/>
              </a:rPr>
              <a:t> </a:t>
            </a:r>
            <a:r>
              <a:rPr sz="1800">
                <a:latin typeface="Franklin Gothic Book"/>
                <a:cs typeface="Franklin Gothic Book"/>
              </a:rPr>
              <a:t>the</a:t>
            </a:r>
            <a:r>
              <a:rPr sz="1800" spc="-35">
                <a:latin typeface="Franklin Gothic Book"/>
                <a:cs typeface="Franklin Gothic Book"/>
              </a:rPr>
              <a:t> </a:t>
            </a:r>
            <a:r>
              <a:rPr sz="1800">
                <a:latin typeface="Franklin Gothic Book"/>
                <a:cs typeface="Franklin Gothic Book"/>
              </a:rPr>
              <a:t>semester</a:t>
            </a:r>
            <a:r>
              <a:rPr sz="1800" spc="-30">
                <a:latin typeface="Franklin Gothic Book"/>
                <a:cs typeface="Franklin Gothic Book"/>
              </a:rPr>
              <a:t> </a:t>
            </a:r>
            <a:r>
              <a:rPr sz="1800">
                <a:latin typeface="Franklin Gothic Book"/>
                <a:cs typeface="Franklin Gothic Book"/>
              </a:rPr>
              <a:t>the</a:t>
            </a:r>
            <a:r>
              <a:rPr sz="1800" spc="-40">
                <a:latin typeface="Franklin Gothic Book"/>
                <a:cs typeface="Franklin Gothic Book"/>
              </a:rPr>
              <a:t> </a:t>
            </a:r>
            <a:r>
              <a:rPr sz="1800">
                <a:latin typeface="Franklin Gothic Book"/>
                <a:cs typeface="Franklin Gothic Book"/>
              </a:rPr>
              <a:t>waiver</a:t>
            </a:r>
            <a:r>
              <a:rPr sz="1800" spc="-30">
                <a:latin typeface="Franklin Gothic Book"/>
                <a:cs typeface="Franklin Gothic Book"/>
              </a:rPr>
              <a:t> </a:t>
            </a:r>
            <a:r>
              <a:rPr sz="1800">
                <a:latin typeface="Franklin Gothic Book"/>
                <a:cs typeface="Franklin Gothic Book"/>
              </a:rPr>
              <a:t>is</a:t>
            </a:r>
            <a:r>
              <a:rPr sz="1800" spc="-25">
                <a:latin typeface="Franklin Gothic Book"/>
                <a:cs typeface="Franklin Gothic Book"/>
              </a:rPr>
              <a:t> </a:t>
            </a:r>
            <a:r>
              <a:rPr sz="1800">
                <a:latin typeface="Franklin Gothic Book"/>
                <a:cs typeface="Franklin Gothic Book"/>
              </a:rPr>
              <a:t>being</a:t>
            </a:r>
            <a:r>
              <a:rPr sz="1800" spc="-40">
                <a:latin typeface="Franklin Gothic Book"/>
                <a:cs typeface="Franklin Gothic Book"/>
              </a:rPr>
              <a:t> </a:t>
            </a:r>
            <a:r>
              <a:rPr sz="1800" spc="-10">
                <a:latin typeface="Franklin Gothic Book"/>
                <a:cs typeface="Franklin Gothic Book"/>
              </a:rPr>
              <a:t>used.</a:t>
            </a:r>
            <a:endParaRPr sz="1800">
              <a:latin typeface="Franklin Gothic Book"/>
              <a:cs typeface="Franklin Gothic Book"/>
            </a:endParaRPr>
          </a:p>
          <a:p>
            <a:pPr>
              <a:lnSpc>
                <a:spcPct val="100000"/>
              </a:lnSpc>
              <a:buFont typeface="Arial"/>
              <a:buChar char="•"/>
            </a:pPr>
            <a:endParaRPr sz="1800">
              <a:latin typeface="Franklin Gothic Book"/>
              <a:cs typeface="Franklin Gothic Book"/>
            </a:endParaRPr>
          </a:p>
          <a:p>
            <a:pPr>
              <a:lnSpc>
                <a:spcPct val="100000"/>
              </a:lnSpc>
              <a:spcBef>
                <a:spcPts val="55"/>
              </a:spcBef>
              <a:buFont typeface="Arial"/>
              <a:buChar char="•"/>
            </a:pPr>
            <a:endParaRPr sz="1800">
              <a:latin typeface="Franklin Gothic Book"/>
              <a:cs typeface="Franklin Gothic Book"/>
            </a:endParaRPr>
          </a:p>
          <a:p>
            <a:pPr marL="12700">
              <a:lnSpc>
                <a:spcPts val="2130"/>
              </a:lnSpc>
              <a:spcBef>
                <a:spcPts val="5"/>
              </a:spcBef>
            </a:pPr>
            <a:r>
              <a:rPr sz="1800" spc="-20">
                <a:latin typeface="Franklin Gothic Book"/>
                <a:cs typeface="Franklin Gothic Book"/>
              </a:rPr>
              <a:t>Tuition</a:t>
            </a:r>
            <a:r>
              <a:rPr sz="1800" spc="-45">
                <a:latin typeface="Franklin Gothic Book"/>
                <a:cs typeface="Franklin Gothic Book"/>
              </a:rPr>
              <a:t> </a:t>
            </a:r>
            <a:r>
              <a:rPr sz="1800" spc="-10">
                <a:latin typeface="Franklin Gothic Book"/>
                <a:cs typeface="Franklin Gothic Book"/>
              </a:rPr>
              <a:t>Remission</a:t>
            </a:r>
            <a:r>
              <a:rPr sz="1800" spc="-55">
                <a:latin typeface="Franklin Gothic Book"/>
                <a:cs typeface="Franklin Gothic Book"/>
              </a:rPr>
              <a:t> </a:t>
            </a:r>
            <a:r>
              <a:rPr sz="1800">
                <a:latin typeface="Franklin Gothic Book"/>
                <a:cs typeface="Franklin Gothic Book"/>
              </a:rPr>
              <a:t>information</a:t>
            </a:r>
            <a:r>
              <a:rPr sz="1800" spc="-45">
                <a:latin typeface="Franklin Gothic Book"/>
                <a:cs typeface="Franklin Gothic Book"/>
              </a:rPr>
              <a:t> </a:t>
            </a:r>
            <a:r>
              <a:rPr sz="1800">
                <a:latin typeface="Franklin Gothic Book"/>
                <a:cs typeface="Franklin Gothic Book"/>
              </a:rPr>
              <a:t>and</a:t>
            </a:r>
            <a:r>
              <a:rPr sz="1800" spc="-30">
                <a:latin typeface="Franklin Gothic Book"/>
                <a:cs typeface="Franklin Gothic Book"/>
              </a:rPr>
              <a:t> </a:t>
            </a:r>
            <a:r>
              <a:rPr sz="1800" spc="-10">
                <a:latin typeface="Franklin Gothic Book"/>
                <a:cs typeface="Franklin Gothic Book"/>
              </a:rPr>
              <a:t>forms:</a:t>
            </a:r>
            <a:endParaRPr sz="1800">
              <a:latin typeface="Franklin Gothic Book"/>
              <a:cs typeface="Franklin Gothic Book"/>
            </a:endParaRPr>
          </a:p>
          <a:p>
            <a:pPr marL="240665" indent="-227965">
              <a:lnSpc>
                <a:spcPts val="2130"/>
              </a:lnSpc>
              <a:buFont typeface="Arial"/>
              <a:buChar char="•"/>
              <a:tabLst>
                <a:tab pos="240665" algn="l"/>
              </a:tabLst>
            </a:pPr>
            <a:r>
              <a:rPr sz="1800" u="sng" spc="-10">
                <a:solidFill>
                  <a:srgbClr val="2BB673"/>
                </a:solidFill>
                <a:uFill>
                  <a:solidFill>
                    <a:srgbClr val="2BB673"/>
                  </a:solidFill>
                </a:uFill>
                <a:latin typeface="Franklin Gothic Book"/>
                <a:cs typeface="Franklin Gothic Book"/>
                <a:hlinkClick r:id="rId2"/>
              </a:rPr>
              <a:t>https://bristolcc.edu/bristolcommunity/facultystaff/humanresources/benefits/tuitionremission.html</a:t>
            </a:r>
            <a:endParaRPr sz="1800">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Tuition</a:t>
            </a:r>
            <a:r>
              <a:rPr spc="-150"/>
              <a:t> </a:t>
            </a:r>
            <a:r>
              <a:rPr spc="-10"/>
              <a:t>Remission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563" y="1489328"/>
            <a:ext cx="10083800" cy="4719320"/>
          </a:xfrm>
          <a:prstGeom prst="rect">
            <a:avLst/>
          </a:prstGeom>
        </p:spPr>
        <p:txBody>
          <a:bodyPr vert="horz" wrap="square" lIns="0" tIns="13335" rIns="0" bIns="0" rtlCol="0">
            <a:spAutoFit/>
          </a:bodyPr>
          <a:lstStyle/>
          <a:p>
            <a:pPr marL="12700">
              <a:lnSpc>
                <a:spcPct val="100000"/>
              </a:lnSpc>
              <a:spcBef>
                <a:spcPts val="105"/>
              </a:spcBef>
            </a:pPr>
            <a:r>
              <a:rPr sz="2000">
                <a:solidFill>
                  <a:srgbClr val="383838"/>
                </a:solidFill>
                <a:latin typeface="Franklin Gothic Book"/>
                <a:cs typeface="Franklin Gothic Book"/>
              </a:rPr>
              <a:t>Part-time</a:t>
            </a:r>
            <a:r>
              <a:rPr sz="2000" spc="-40">
                <a:solidFill>
                  <a:srgbClr val="383838"/>
                </a:solidFill>
                <a:latin typeface="Franklin Gothic Book"/>
                <a:cs typeface="Franklin Gothic Book"/>
              </a:rPr>
              <a:t> </a:t>
            </a:r>
            <a:r>
              <a:rPr sz="2000" spc="-10">
                <a:solidFill>
                  <a:srgbClr val="383838"/>
                </a:solidFill>
                <a:latin typeface="Franklin Gothic Book"/>
                <a:cs typeface="Franklin Gothic Book"/>
              </a:rPr>
              <a:t>non-</a:t>
            </a:r>
            <a:r>
              <a:rPr sz="2000">
                <a:solidFill>
                  <a:srgbClr val="383838"/>
                </a:solidFill>
                <a:latin typeface="Franklin Gothic Book"/>
                <a:cs typeface="Franklin Gothic Book"/>
              </a:rPr>
              <a:t>benefitted</a:t>
            </a:r>
            <a:r>
              <a:rPr sz="2000" spc="-60">
                <a:solidFill>
                  <a:srgbClr val="383838"/>
                </a:solidFill>
                <a:latin typeface="Franklin Gothic Book"/>
                <a:cs typeface="Franklin Gothic Book"/>
              </a:rPr>
              <a:t> </a:t>
            </a:r>
            <a:r>
              <a:rPr sz="2000" spc="-10">
                <a:solidFill>
                  <a:srgbClr val="383838"/>
                </a:solidFill>
                <a:latin typeface="Franklin Gothic Book"/>
                <a:cs typeface="Franklin Gothic Book"/>
              </a:rPr>
              <a:t>employees</a:t>
            </a:r>
            <a:r>
              <a:rPr sz="2000" spc="-80">
                <a:solidFill>
                  <a:srgbClr val="383838"/>
                </a:solidFill>
                <a:latin typeface="Franklin Gothic Book"/>
                <a:cs typeface="Franklin Gothic Book"/>
              </a:rPr>
              <a:t> </a:t>
            </a:r>
            <a:r>
              <a:rPr sz="2000">
                <a:solidFill>
                  <a:srgbClr val="383838"/>
                </a:solidFill>
                <a:latin typeface="Franklin Gothic Book"/>
                <a:cs typeface="Franklin Gothic Book"/>
              </a:rPr>
              <a:t>are</a:t>
            </a:r>
            <a:r>
              <a:rPr sz="2000" spc="-25">
                <a:solidFill>
                  <a:srgbClr val="383838"/>
                </a:solidFill>
                <a:latin typeface="Franklin Gothic Book"/>
                <a:cs typeface="Franklin Gothic Book"/>
              </a:rPr>
              <a:t> </a:t>
            </a:r>
            <a:r>
              <a:rPr sz="2000">
                <a:solidFill>
                  <a:srgbClr val="383838"/>
                </a:solidFill>
                <a:latin typeface="Franklin Gothic Book"/>
                <a:cs typeface="Franklin Gothic Book"/>
              </a:rPr>
              <a:t>not</a:t>
            </a:r>
            <a:r>
              <a:rPr sz="2000" spc="-45">
                <a:solidFill>
                  <a:srgbClr val="383838"/>
                </a:solidFill>
                <a:latin typeface="Franklin Gothic Book"/>
                <a:cs typeface="Franklin Gothic Book"/>
              </a:rPr>
              <a:t> </a:t>
            </a:r>
            <a:r>
              <a:rPr sz="2000">
                <a:solidFill>
                  <a:srgbClr val="383838"/>
                </a:solidFill>
                <a:latin typeface="Franklin Gothic Book"/>
                <a:cs typeface="Franklin Gothic Book"/>
              </a:rPr>
              <a:t>eligible</a:t>
            </a:r>
            <a:r>
              <a:rPr sz="2000" spc="-35">
                <a:solidFill>
                  <a:srgbClr val="383838"/>
                </a:solidFill>
                <a:latin typeface="Franklin Gothic Book"/>
                <a:cs typeface="Franklin Gothic Book"/>
              </a:rPr>
              <a:t> </a:t>
            </a:r>
            <a:r>
              <a:rPr sz="2000">
                <a:solidFill>
                  <a:srgbClr val="383838"/>
                </a:solidFill>
                <a:latin typeface="Franklin Gothic Book"/>
                <a:cs typeface="Franklin Gothic Book"/>
              </a:rPr>
              <a:t>for</a:t>
            </a:r>
            <a:r>
              <a:rPr sz="2000" spc="-25">
                <a:solidFill>
                  <a:srgbClr val="383838"/>
                </a:solidFill>
                <a:latin typeface="Franklin Gothic Book"/>
                <a:cs typeface="Franklin Gothic Book"/>
              </a:rPr>
              <a:t> </a:t>
            </a:r>
            <a:r>
              <a:rPr sz="2000" spc="-20">
                <a:solidFill>
                  <a:srgbClr val="383838"/>
                </a:solidFill>
                <a:latin typeface="Franklin Gothic Book"/>
                <a:cs typeface="Franklin Gothic Book"/>
              </a:rPr>
              <a:t>Tuition</a:t>
            </a:r>
            <a:r>
              <a:rPr sz="2000" spc="-15">
                <a:solidFill>
                  <a:srgbClr val="383838"/>
                </a:solidFill>
                <a:latin typeface="Franklin Gothic Book"/>
                <a:cs typeface="Franklin Gothic Book"/>
              </a:rPr>
              <a:t> </a:t>
            </a:r>
            <a:r>
              <a:rPr sz="2000">
                <a:solidFill>
                  <a:srgbClr val="383838"/>
                </a:solidFill>
                <a:latin typeface="Franklin Gothic Book"/>
                <a:cs typeface="Franklin Gothic Book"/>
              </a:rPr>
              <a:t>Remission</a:t>
            </a:r>
            <a:r>
              <a:rPr sz="2000" spc="-25">
                <a:solidFill>
                  <a:srgbClr val="383838"/>
                </a:solidFill>
                <a:latin typeface="Franklin Gothic Book"/>
                <a:cs typeface="Franklin Gothic Book"/>
              </a:rPr>
              <a:t> </a:t>
            </a:r>
            <a:r>
              <a:rPr sz="2000">
                <a:solidFill>
                  <a:srgbClr val="383838"/>
                </a:solidFill>
                <a:latin typeface="Franklin Gothic Book"/>
                <a:cs typeface="Franklin Gothic Book"/>
              </a:rPr>
              <a:t>unless</a:t>
            </a:r>
            <a:r>
              <a:rPr sz="2000" spc="-40">
                <a:solidFill>
                  <a:srgbClr val="383838"/>
                </a:solidFill>
                <a:latin typeface="Franklin Gothic Book"/>
                <a:cs typeface="Franklin Gothic Book"/>
              </a:rPr>
              <a:t> </a:t>
            </a:r>
            <a:r>
              <a:rPr sz="2000">
                <a:solidFill>
                  <a:srgbClr val="383838"/>
                </a:solidFill>
                <a:latin typeface="Franklin Gothic Book"/>
                <a:cs typeface="Franklin Gothic Book"/>
              </a:rPr>
              <a:t>they</a:t>
            </a:r>
            <a:r>
              <a:rPr sz="2000" spc="-40">
                <a:solidFill>
                  <a:srgbClr val="383838"/>
                </a:solidFill>
                <a:latin typeface="Franklin Gothic Book"/>
                <a:cs typeface="Franklin Gothic Book"/>
              </a:rPr>
              <a:t> </a:t>
            </a:r>
            <a:r>
              <a:rPr sz="2000">
                <a:solidFill>
                  <a:srgbClr val="383838"/>
                </a:solidFill>
                <a:latin typeface="Franklin Gothic Book"/>
                <a:cs typeface="Franklin Gothic Book"/>
              </a:rPr>
              <a:t>meet</a:t>
            </a:r>
            <a:r>
              <a:rPr sz="2000" spc="-55">
                <a:solidFill>
                  <a:srgbClr val="383838"/>
                </a:solidFill>
                <a:latin typeface="Franklin Gothic Book"/>
                <a:cs typeface="Franklin Gothic Book"/>
              </a:rPr>
              <a:t> </a:t>
            </a:r>
            <a:r>
              <a:rPr sz="2000" spc="-25">
                <a:solidFill>
                  <a:srgbClr val="383838"/>
                </a:solidFill>
                <a:latin typeface="Franklin Gothic Book"/>
                <a:cs typeface="Franklin Gothic Book"/>
              </a:rPr>
              <a:t>the</a:t>
            </a:r>
            <a:endParaRPr sz="2000">
              <a:latin typeface="Franklin Gothic Book"/>
              <a:cs typeface="Franklin Gothic Book"/>
            </a:endParaRPr>
          </a:p>
          <a:p>
            <a:pPr marL="241300">
              <a:lnSpc>
                <a:spcPct val="100000"/>
              </a:lnSpc>
            </a:pPr>
            <a:r>
              <a:rPr sz="2000">
                <a:solidFill>
                  <a:srgbClr val="383838"/>
                </a:solidFill>
                <a:latin typeface="Franklin Gothic Book"/>
                <a:cs typeface="Franklin Gothic Book"/>
              </a:rPr>
              <a:t>criteria</a:t>
            </a:r>
            <a:r>
              <a:rPr sz="2000" spc="-55">
                <a:solidFill>
                  <a:srgbClr val="383838"/>
                </a:solidFill>
                <a:latin typeface="Franklin Gothic Book"/>
                <a:cs typeface="Franklin Gothic Book"/>
              </a:rPr>
              <a:t> </a:t>
            </a:r>
            <a:r>
              <a:rPr sz="2000">
                <a:solidFill>
                  <a:srgbClr val="383838"/>
                </a:solidFill>
                <a:latin typeface="Franklin Gothic Book"/>
                <a:cs typeface="Franklin Gothic Book"/>
              </a:rPr>
              <a:t>for</a:t>
            </a:r>
            <a:r>
              <a:rPr sz="2000" spc="-55">
                <a:solidFill>
                  <a:srgbClr val="383838"/>
                </a:solidFill>
                <a:latin typeface="Franklin Gothic Book"/>
                <a:cs typeface="Franklin Gothic Book"/>
              </a:rPr>
              <a:t> </a:t>
            </a:r>
            <a:r>
              <a:rPr sz="2000">
                <a:solidFill>
                  <a:srgbClr val="383838"/>
                </a:solidFill>
                <a:latin typeface="Franklin Gothic Book"/>
                <a:cs typeface="Franklin Gothic Book"/>
              </a:rPr>
              <a:t>the</a:t>
            </a:r>
            <a:r>
              <a:rPr sz="2000" spc="-65">
                <a:solidFill>
                  <a:srgbClr val="383838"/>
                </a:solidFill>
                <a:latin typeface="Franklin Gothic Book"/>
                <a:cs typeface="Franklin Gothic Book"/>
              </a:rPr>
              <a:t> </a:t>
            </a:r>
            <a:r>
              <a:rPr sz="2000">
                <a:solidFill>
                  <a:srgbClr val="383838"/>
                </a:solidFill>
                <a:latin typeface="Franklin Gothic Book"/>
                <a:cs typeface="Franklin Gothic Book"/>
              </a:rPr>
              <a:t>specific</a:t>
            </a:r>
            <a:r>
              <a:rPr sz="2000" spc="-55">
                <a:solidFill>
                  <a:srgbClr val="383838"/>
                </a:solidFill>
                <a:latin typeface="Franklin Gothic Book"/>
                <a:cs typeface="Franklin Gothic Book"/>
              </a:rPr>
              <a:t> </a:t>
            </a:r>
            <a:r>
              <a:rPr sz="2000">
                <a:solidFill>
                  <a:srgbClr val="383838"/>
                </a:solidFill>
                <a:latin typeface="Franklin Gothic Book"/>
                <a:cs typeface="Franklin Gothic Book"/>
              </a:rPr>
              <a:t>groups</a:t>
            </a:r>
            <a:r>
              <a:rPr sz="2000" spc="-65">
                <a:solidFill>
                  <a:srgbClr val="383838"/>
                </a:solidFill>
                <a:latin typeface="Franklin Gothic Book"/>
                <a:cs typeface="Franklin Gothic Book"/>
              </a:rPr>
              <a:t> </a:t>
            </a:r>
            <a:r>
              <a:rPr sz="2000" spc="-10">
                <a:solidFill>
                  <a:srgbClr val="383838"/>
                </a:solidFill>
                <a:latin typeface="Franklin Gothic Book"/>
                <a:cs typeface="Franklin Gothic Book"/>
              </a:rPr>
              <a:t>below:</a:t>
            </a:r>
            <a:endParaRPr sz="2000">
              <a:latin typeface="Franklin Gothic Book"/>
              <a:cs typeface="Franklin Gothic Book"/>
            </a:endParaRPr>
          </a:p>
          <a:p>
            <a:pPr>
              <a:lnSpc>
                <a:spcPct val="100000"/>
              </a:lnSpc>
              <a:spcBef>
                <a:spcPts val="210"/>
              </a:spcBef>
            </a:pPr>
            <a:endParaRPr sz="2000">
              <a:latin typeface="Franklin Gothic Book"/>
              <a:cs typeface="Franklin Gothic Book"/>
            </a:endParaRPr>
          </a:p>
          <a:p>
            <a:pPr marL="241300" indent="-228600">
              <a:lnSpc>
                <a:spcPct val="100000"/>
              </a:lnSpc>
              <a:spcBef>
                <a:spcPts val="5"/>
              </a:spcBef>
              <a:buFont typeface="Arial"/>
              <a:buChar char="•"/>
              <a:tabLst>
                <a:tab pos="241300" algn="l"/>
              </a:tabLst>
            </a:pPr>
            <a:r>
              <a:rPr sz="1800">
                <a:latin typeface="Franklin Gothic Book"/>
                <a:cs typeface="Franklin Gothic Book"/>
              </a:rPr>
              <a:t>Wartime</a:t>
            </a:r>
            <a:r>
              <a:rPr sz="1800" spc="-45">
                <a:latin typeface="Franklin Gothic Book"/>
                <a:cs typeface="Franklin Gothic Book"/>
              </a:rPr>
              <a:t> </a:t>
            </a:r>
            <a:r>
              <a:rPr sz="1800" spc="-10">
                <a:latin typeface="Franklin Gothic Book"/>
                <a:cs typeface="Franklin Gothic Book"/>
              </a:rPr>
              <a:t>Veterans</a:t>
            </a:r>
            <a:r>
              <a:rPr sz="1800" spc="-25">
                <a:latin typeface="Franklin Gothic Book"/>
                <a:cs typeface="Franklin Gothic Book"/>
              </a:rPr>
              <a:t> </a:t>
            </a:r>
            <a:r>
              <a:rPr sz="1800" spc="-10">
                <a:latin typeface="Franklin Gothic Book"/>
                <a:cs typeface="Franklin Gothic Book"/>
              </a:rPr>
              <a:t>(Massachusetts</a:t>
            </a:r>
            <a:r>
              <a:rPr sz="1800" spc="-50">
                <a:latin typeface="Franklin Gothic Book"/>
                <a:cs typeface="Franklin Gothic Book"/>
              </a:rPr>
              <a:t> </a:t>
            </a:r>
            <a:r>
              <a:rPr sz="1800">
                <a:latin typeface="Franklin Gothic Book"/>
                <a:cs typeface="Franklin Gothic Book"/>
              </a:rPr>
              <a:t>residents</a:t>
            </a:r>
            <a:r>
              <a:rPr sz="1800" spc="-35">
                <a:latin typeface="Franklin Gothic Book"/>
                <a:cs typeface="Franklin Gothic Book"/>
              </a:rPr>
              <a:t> </a:t>
            </a:r>
            <a:r>
              <a:rPr sz="1800" spc="-10">
                <a:latin typeface="Franklin Gothic Book"/>
                <a:cs typeface="Franklin Gothic Book"/>
              </a:rPr>
              <a:t>only)</a:t>
            </a:r>
            <a:endParaRPr sz="1800">
              <a:latin typeface="Franklin Gothic Book"/>
              <a:cs typeface="Franklin Gothic Book"/>
            </a:endParaRPr>
          </a:p>
          <a:p>
            <a:pPr marL="241300" indent="-228600">
              <a:lnSpc>
                <a:spcPct val="100000"/>
              </a:lnSpc>
              <a:spcBef>
                <a:spcPts val="335"/>
              </a:spcBef>
              <a:buFont typeface="Arial"/>
              <a:buChar char="•"/>
              <a:tabLst>
                <a:tab pos="241300" algn="l"/>
              </a:tabLst>
            </a:pPr>
            <a:r>
              <a:rPr sz="1800">
                <a:latin typeface="Franklin Gothic Book"/>
                <a:cs typeface="Franklin Gothic Book"/>
              </a:rPr>
              <a:t>Active</a:t>
            </a:r>
            <a:r>
              <a:rPr sz="1800" spc="-60">
                <a:latin typeface="Franklin Gothic Book"/>
                <a:cs typeface="Franklin Gothic Book"/>
              </a:rPr>
              <a:t> </a:t>
            </a:r>
            <a:r>
              <a:rPr sz="1800">
                <a:latin typeface="Franklin Gothic Book"/>
                <a:cs typeface="Franklin Gothic Book"/>
              </a:rPr>
              <a:t>Duty</a:t>
            </a:r>
            <a:r>
              <a:rPr sz="1800" spc="-50">
                <a:latin typeface="Franklin Gothic Book"/>
                <a:cs typeface="Franklin Gothic Book"/>
              </a:rPr>
              <a:t> </a:t>
            </a:r>
            <a:r>
              <a:rPr sz="1800" spc="-10">
                <a:latin typeface="Franklin Gothic Book"/>
                <a:cs typeface="Franklin Gothic Book"/>
              </a:rPr>
              <a:t>Personnel</a:t>
            </a:r>
            <a:endParaRPr sz="1800">
              <a:latin typeface="Franklin Gothic Book"/>
              <a:cs typeface="Franklin Gothic Book"/>
            </a:endParaRPr>
          </a:p>
          <a:p>
            <a:pPr marL="241300" indent="-228600">
              <a:lnSpc>
                <a:spcPct val="100000"/>
              </a:lnSpc>
              <a:spcBef>
                <a:spcPts val="345"/>
              </a:spcBef>
              <a:buFont typeface="Arial"/>
              <a:buChar char="•"/>
              <a:tabLst>
                <a:tab pos="241300" algn="l"/>
              </a:tabLst>
            </a:pPr>
            <a:r>
              <a:rPr sz="1800">
                <a:latin typeface="Franklin Gothic Book"/>
                <a:cs typeface="Franklin Gothic Book"/>
              </a:rPr>
              <a:t>Senior</a:t>
            </a:r>
            <a:r>
              <a:rPr sz="1800" spc="-25">
                <a:latin typeface="Franklin Gothic Book"/>
                <a:cs typeface="Franklin Gothic Book"/>
              </a:rPr>
              <a:t> </a:t>
            </a:r>
            <a:r>
              <a:rPr sz="1800">
                <a:latin typeface="Franklin Gothic Book"/>
                <a:cs typeface="Franklin Gothic Book"/>
              </a:rPr>
              <a:t>Citizens</a:t>
            </a:r>
            <a:r>
              <a:rPr sz="1800" spc="-30">
                <a:latin typeface="Franklin Gothic Book"/>
                <a:cs typeface="Franklin Gothic Book"/>
              </a:rPr>
              <a:t> </a:t>
            </a:r>
            <a:r>
              <a:rPr sz="1800" spc="-10">
                <a:latin typeface="Franklin Gothic Book"/>
                <a:cs typeface="Franklin Gothic Book"/>
              </a:rPr>
              <a:t>(Massachusetts</a:t>
            </a:r>
            <a:r>
              <a:rPr sz="1800" spc="-40">
                <a:latin typeface="Franklin Gothic Book"/>
                <a:cs typeface="Franklin Gothic Book"/>
              </a:rPr>
              <a:t> </a:t>
            </a:r>
            <a:r>
              <a:rPr sz="1800">
                <a:latin typeface="Franklin Gothic Book"/>
                <a:cs typeface="Franklin Gothic Book"/>
              </a:rPr>
              <a:t>residents</a:t>
            </a:r>
            <a:r>
              <a:rPr sz="1800" spc="-25">
                <a:latin typeface="Franklin Gothic Book"/>
                <a:cs typeface="Franklin Gothic Book"/>
              </a:rPr>
              <a:t> </a:t>
            </a:r>
            <a:r>
              <a:rPr sz="1800" spc="-10">
                <a:latin typeface="Franklin Gothic Book"/>
                <a:cs typeface="Franklin Gothic Book"/>
              </a:rPr>
              <a:t>only,</a:t>
            </a:r>
            <a:r>
              <a:rPr sz="1800" spc="-25">
                <a:latin typeface="Franklin Gothic Book"/>
                <a:cs typeface="Franklin Gothic Book"/>
              </a:rPr>
              <a:t> </a:t>
            </a:r>
            <a:r>
              <a:rPr sz="1800">
                <a:latin typeface="Franklin Gothic Book"/>
                <a:cs typeface="Franklin Gothic Book"/>
              </a:rPr>
              <a:t>60</a:t>
            </a:r>
            <a:r>
              <a:rPr sz="1800" spc="-50">
                <a:latin typeface="Franklin Gothic Book"/>
                <a:cs typeface="Franklin Gothic Book"/>
              </a:rPr>
              <a:t> </a:t>
            </a:r>
            <a:r>
              <a:rPr sz="1800">
                <a:latin typeface="Franklin Gothic Book"/>
                <a:cs typeface="Franklin Gothic Book"/>
              </a:rPr>
              <a:t>plus</a:t>
            </a:r>
            <a:r>
              <a:rPr sz="1800" spc="-25">
                <a:latin typeface="Franklin Gothic Book"/>
                <a:cs typeface="Franklin Gothic Book"/>
              </a:rPr>
              <a:t> </a:t>
            </a:r>
            <a:r>
              <a:rPr sz="1800">
                <a:latin typeface="Franklin Gothic Book"/>
                <a:cs typeface="Franklin Gothic Book"/>
              </a:rPr>
              <a:t>yrs.</a:t>
            </a:r>
            <a:r>
              <a:rPr sz="1800" spc="-30">
                <a:latin typeface="Franklin Gothic Book"/>
                <a:cs typeface="Franklin Gothic Book"/>
              </a:rPr>
              <a:t> </a:t>
            </a:r>
            <a:r>
              <a:rPr sz="1800" spc="-10">
                <a:latin typeface="Franklin Gothic Book"/>
                <a:cs typeface="Franklin Gothic Book"/>
              </a:rPr>
              <a:t>old.)</a:t>
            </a:r>
            <a:endParaRPr sz="1800">
              <a:latin typeface="Franklin Gothic Book"/>
              <a:cs typeface="Franklin Gothic Book"/>
            </a:endParaRPr>
          </a:p>
          <a:p>
            <a:pPr marL="241300" indent="-228600">
              <a:lnSpc>
                <a:spcPct val="100000"/>
              </a:lnSpc>
              <a:spcBef>
                <a:spcPts val="340"/>
              </a:spcBef>
              <a:buFont typeface="Arial"/>
              <a:buChar char="•"/>
              <a:tabLst>
                <a:tab pos="241300" algn="l"/>
              </a:tabLst>
            </a:pPr>
            <a:r>
              <a:rPr sz="1800">
                <a:latin typeface="Franklin Gothic Book"/>
                <a:cs typeface="Franklin Gothic Book"/>
              </a:rPr>
              <a:t>Native</a:t>
            </a:r>
            <a:r>
              <a:rPr sz="1800" spc="-70">
                <a:latin typeface="Franklin Gothic Book"/>
                <a:cs typeface="Franklin Gothic Book"/>
              </a:rPr>
              <a:t> </a:t>
            </a:r>
            <a:r>
              <a:rPr sz="1800" spc="-10">
                <a:latin typeface="Franklin Gothic Book"/>
                <a:cs typeface="Franklin Gothic Book"/>
              </a:rPr>
              <a:t>Americans</a:t>
            </a:r>
            <a:endParaRPr sz="1800">
              <a:latin typeface="Franklin Gothic Book"/>
              <a:cs typeface="Franklin Gothic Book"/>
            </a:endParaRPr>
          </a:p>
          <a:p>
            <a:pPr marL="241300" indent="-228600">
              <a:lnSpc>
                <a:spcPct val="100000"/>
              </a:lnSpc>
              <a:spcBef>
                <a:spcPts val="335"/>
              </a:spcBef>
              <a:buFont typeface="Arial"/>
              <a:buChar char="•"/>
              <a:tabLst>
                <a:tab pos="241300" algn="l"/>
              </a:tabLst>
            </a:pPr>
            <a:r>
              <a:rPr sz="1800">
                <a:latin typeface="Franklin Gothic Book"/>
                <a:cs typeface="Franklin Gothic Book"/>
              </a:rPr>
              <a:t>Mass</a:t>
            </a:r>
            <a:r>
              <a:rPr sz="1800" spc="-40">
                <a:latin typeface="Franklin Gothic Book"/>
                <a:cs typeface="Franklin Gothic Book"/>
              </a:rPr>
              <a:t> </a:t>
            </a:r>
            <a:r>
              <a:rPr sz="1800">
                <a:latin typeface="Franklin Gothic Book"/>
                <a:cs typeface="Franklin Gothic Book"/>
              </a:rPr>
              <a:t>Commission</a:t>
            </a:r>
            <a:r>
              <a:rPr sz="1800" spc="-45">
                <a:latin typeface="Franklin Gothic Book"/>
                <a:cs typeface="Franklin Gothic Book"/>
              </a:rPr>
              <a:t> </a:t>
            </a:r>
            <a:r>
              <a:rPr sz="1800">
                <a:latin typeface="Franklin Gothic Book"/>
                <a:cs typeface="Franklin Gothic Book"/>
              </a:rPr>
              <a:t>for</a:t>
            </a:r>
            <a:r>
              <a:rPr sz="1800" spc="-50">
                <a:latin typeface="Franklin Gothic Book"/>
                <a:cs typeface="Franklin Gothic Book"/>
              </a:rPr>
              <a:t> </a:t>
            </a:r>
            <a:r>
              <a:rPr sz="1800">
                <a:latin typeface="Franklin Gothic Book"/>
                <a:cs typeface="Franklin Gothic Book"/>
              </a:rPr>
              <a:t>the</a:t>
            </a:r>
            <a:r>
              <a:rPr sz="1800" spc="-50">
                <a:latin typeface="Franklin Gothic Book"/>
                <a:cs typeface="Franklin Gothic Book"/>
              </a:rPr>
              <a:t> </a:t>
            </a:r>
            <a:r>
              <a:rPr sz="1800">
                <a:latin typeface="Franklin Gothic Book"/>
                <a:cs typeface="Franklin Gothic Book"/>
              </a:rPr>
              <a:t>Blind</a:t>
            </a:r>
            <a:r>
              <a:rPr sz="1800" spc="-25">
                <a:latin typeface="Franklin Gothic Book"/>
                <a:cs typeface="Franklin Gothic Book"/>
              </a:rPr>
              <a:t> </a:t>
            </a:r>
            <a:r>
              <a:rPr sz="1800">
                <a:latin typeface="Franklin Gothic Book"/>
                <a:cs typeface="Franklin Gothic Book"/>
              </a:rPr>
              <a:t>and</a:t>
            </a:r>
            <a:r>
              <a:rPr sz="1800" spc="-30">
                <a:latin typeface="Franklin Gothic Book"/>
                <a:cs typeface="Franklin Gothic Book"/>
              </a:rPr>
              <a:t> </a:t>
            </a:r>
            <a:r>
              <a:rPr sz="1800">
                <a:latin typeface="Franklin Gothic Book"/>
                <a:cs typeface="Franklin Gothic Book"/>
              </a:rPr>
              <a:t>Mass</a:t>
            </a:r>
            <a:r>
              <a:rPr sz="1800" spc="-40">
                <a:latin typeface="Franklin Gothic Book"/>
                <a:cs typeface="Franklin Gothic Book"/>
              </a:rPr>
              <a:t> </a:t>
            </a:r>
            <a:r>
              <a:rPr sz="1800">
                <a:latin typeface="Franklin Gothic Book"/>
                <a:cs typeface="Franklin Gothic Book"/>
              </a:rPr>
              <a:t>Rehab</a:t>
            </a:r>
            <a:r>
              <a:rPr sz="1800" spc="-40">
                <a:latin typeface="Franklin Gothic Book"/>
                <a:cs typeface="Franklin Gothic Book"/>
              </a:rPr>
              <a:t> </a:t>
            </a:r>
            <a:r>
              <a:rPr sz="1800" spc="-10">
                <a:latin typeface="Franklin Gothic Book"/>
                <a:cs typeface="Franklin Gothic Book"/>
              </a:rPr>
              <a:t>member</a:t>
            </a:r>
            <a:endParaRPr sz="1800">
              <a:latin typeface="Franklin Gothic Book"/>
              <a:cs typeface="Franklin Gothic Book"/>
            </a:endParaRPr>
          </a:p>
          <a:p>
            <a:pPr marL="241300" indent="-228600">
              <a:lnSpc>
                <a:spcPct val="100000"/>
              </a:lnSpc>
              <a:spcBef>
                <a:spcPts val="350"/>
              </a:spcBef>
              <a:buFont typeface="Arial"/>
              <a:buChar char="•"/>
              <a:tabLst>
                <a:tab pos="241300" algn="l"/>
              </a:tabLst>
            </a:pPr>
            <a:r>
              <a:rPr sz="1800">
                <a:latin typeface="Franklin Gothic Book"/>
                <a:cs typeface="Franklin Gothic Book"/>
              </a:rPr>
              <a:t>SACHEM</a:t>
            </a:r>
            <a:r>
              <a:rPr sz="1800" spc="-30">
                <a:latin typeface="Franklin Gothic Book"/>
                <a:cs typeface="Franklin Gothic Book"/>
              </a:rPr>
              <a:t> </a:t>
            </a:r>
            <a:r>
              <a:rPr sz="1800" spc="-10">
                <a:latin typeface="Franklin Gothic Book"/>
                <a:cs typeface="Franklin Gothic Book"/>
              </a:rPr>
              <a:t>Faculty,</a:t>
            </a:r>
            <a:r>
              <a:rPr sz="1800" spc="-50">
                <a:latin typeface="Franklin Gothic Book"/>
                <a:cs typeface="Franklin Gothic Book"/>
              </a:rPr>
              <a:t> </a:t>
            </a:r>
            <a:r>
              <a:rPr sz="1800">
                <a:latin typeface="Franklin Gothic Book"/>
                <a:cs typeface="Franklin Gothic Book"/>
              </a:rPr>
              <a:t>Staff</a:t>
            </a:r>
            <a:r>
              <a:rPr sz="1800" spc="-40">
                <a:latin typeface="Franklin Gothic Book"/>
                <a:cs typeface="Franklin Gothic Book"/>
              </a:rPr>
              <a:t> </a:t>
            </a:r>
            <a:r>
              <a:rPr sz="1800">
                <a:latin typeface="Franklin Gothic Book"/>
                <a:cs typeface="Franklin Gothic Book"/>
              </a:rPr>
              <a:t>and</a:t>
            </a:r>
            <a:r>
              <a:rPr sz="1800" spc="-40">
                <a:latin typeface="Franklin Gothic Book"/>
                <a:cs typeface="Franklin Gothic Book"/>
              </a:rPr>
              <a:t> </a:t>
            </a:r>
            <a:r>
              <a:rPr sz="1800" spc="-10">
                <a:latin typeface="Franklin Gothic Book"/>
                <a:cs typeface="Franklin Gothic Book"/>
              </a:rPr>
              <a:t>Students</a:t>
            </a:r>
            <a:endParaRPr sz="1800">
              <a:latin typeface="Franklin Gothic Book"/>
              <a:cs typeface="Franklin Gothic Book"/>
            </a:endParaRPr>
          </a:p>
          <a:p>
            <a:pPr marL="241300" indent="-228600">
              <a:lnSpc>
                <a:spcPct val="100000"/>
              </a:lnSpc>
              <a:spcBef>
                <a:spcPts val="335"/>
              </a:spcBef>
              <a:buFont typeface="Arial"/>
              <a:buChar char="•"/>
              <a:tabLst>
                <a:tab pos="241300" algn="l"/>
              </a:tabLst>
            </a:pPr>
            <a:r>
              <a:rPr sz="1800">
                <a:latin typeface="Franklin Gothic Book"/>
                <a:cs typeface="Franklin Gothic Book"/>
              </a:rPr>
              <a:t>Human</a:t>
            </a:r>
            <a:r>
              <a:rPr sz="1800" spc="-20">
                <a:latin typeface="Franklin Gothic Book"/>
                <a:cs typeface="Franklin Gothic Book"/>
              </a:rPr>
              <a:t> </a:t>
            </a:r>
            <a:r>
              <a:rPr sz="1800">
                <a:latin typeface="Franklin Gothic Book"/>
                <a:cs typeface="Franklin Gothic Book"/>
              </a:rPr>
              <a:t>Services</a:t>
            </a:r>
            <a:r>
              <a:rPr sz="1800" spc="-20">
                <a:latin typeface="Franklin Gothic Book"/>
                <a:cs typeface="Franklin Gothic Book"/>
              </a:rPr>
              <a:t> </a:t>
            </a:r>
            <a:r>
              <a:rPr sz="1800" spc="-10">
                <a:latin typeface="Franklin Gothic Book"/>
                <a:cs typeface="Franklin Gothic Book"/>
              </a:rPr>
              <a:t>Employee</a:t>
            </a:r>
            <a:endParaRPr sz="1800">
              <a:latin typeface="Franklin Gothic Book"/>
              <a:cs typeface="Franklin Gothic Book"/>
            </a:endParaRPr>
          </a:p>
          <a:p>
            <a:pPr marL="241300" indent="-228600">
              <a:lnSpc>
                <a:spcPct val="100000"/>
              </a:lnSpc>
              <a:spcBef>
                <a:spcPts val="335"/>
              </a:spcBef>
              <a:buFont typeface="Arial"/>
              <a:buChar char="•"/>
              <a:tabLst>
                <a:tab pos="241300" algn="l"/>
              </a:tabLst>
            </a:pPr>
            <a:r>
              <a:rPr sz="1800">
                <a:latin typeface="Franklin Gothic Book"/>
                <a:cs typeface="Franklin Gothic Book"/>
              </a:rPr>
              <a:t>National</a:t>
            </a:r>
            <a:r>
              <a:rPr sz="1800" spc="-55">
                <a:latin typeface="Franklin Gothic Book"/>
                <a:cs typeface="Franklin Gothic Book"/>
              </a:rPr>
              <a:t> </a:t>
            </a:r>
            <a:r>
              <a:rPr sz="1800" spc="-20">
                <a:latin typeface="Franklin Gothic Book"/>
                <a:cs typeface="Franklin Gothic Book"/>
              </a:rPr>
              <a:t>Guard</a:t>
            </a:r>
            <a:endParaRPr sz="1800">
              <a:latin typeface="Franklin Gothic Book"/>
              <a:cs typeface="Franklin Gothic Book"/>
            </a:endParaRPr>
          </a:p>
          <a:p>
            <a:pPr marL="241300" indent="-228600">
              <a:lnSpc>
                <a:spcPct val="100000"/>
              </a:lnSpc>
              <a:spcBef>
                <a:spcPts val="350"/>
              </a:spcBef>
              <a:buFont typeface="Arial"/>
              <a:buChar char="•"/>
              <a:tabLst>
                <a:tab pos="241300" algn="l"/>
              </a:tabLst>
            </a:pPr>
            <a:r>
              <a:rPr sz="1800">
                <a:latin typeface="Franklin Gothic Book"/>
                <a:cs typeface="Franklin Gothic Book"/>
              </a:rPr>
              <a:t>State</a:t>
            </a:r>
            <a:r>
              <a:rPr sz="1800" spc="-80">
                <a:latin typeface="Franklin Gothic Book"/>
                <a:cs typeface="Franklin Gothic Book"/>
              </a:rPr>
              <a:t> </a:t>
            </a:r>
            <a:r>
              <a:rPr sz="1800">
                <a:latin typeface="Franklin Gothic Book"/>
                <a:cs typeface="Franklin Gothic Book"/>
              </a:rPr>
              <a:t>Employee</a:t>
            </a:r>
            <a:r>
              <a:rPr sz="1800" spc="-75">
                <a:latin typeface="Franklin Gothic Book"/>
                <a:cs typeface="Franklin Gothic Book"/>
              </a:rPr>
              <a:t> </a:t>
            </a:r>
            <a:r>
              <a:rPr sz="1800" spc="-10">
                <a:latin typeface="Franklin Gothic Book"/>
                <a:cs typeface="Franklin Gothic Book"/>
              </a:rPr>
              <a:t>Waiver</a:t>
            </a:r>
            <a:endParaRPr sz="1800">
              <a:latin typeface="Franklin Gothic Book"/>
              <a:cs typeface="Franklin Gothic Book"/>
            </a:endParaRPr>
          </a:p>
          <a:p>
            <a:pPr>
              <a:lnSpc>
                <a:spcPct val="100000"/>
              </a:lnSpc>
            </a:pPr>
            <a:endParaRPr sz="1800">
              <a:latin typeface="Franklin Gothic Book"/>
              <a:cs typeface="Franklin Gothic Book"/>
            </a:endParaRPr>
          </a:p>
          <a:p>
            <a:pPr>
              <a:lnSpc>
                <a:spcPct val="100000"/>
              </a:lnSpc>
              <a:spcBef>
                <a:spcPts val="1260"/>
              </a:spcBef>
            </a:pPr>
            <a:endParaRPr sz="1800">
              <a:latin typeface="Franklin Gothic Book"/>
              <a:cs typeface="Franklin Gothic Book"/>
            </a:endParaRPr>
          </a:p>
          <a:p>
            <a:pPr marL="12700">
              <a:lnSpc>
                <a:spcPct val="100000"/>
              </a:lnSpc>
            </a:pPr>
            <a:r>
              <a:rPr sz="1800">
                <a:latin typeface="Franklin Gothic Book"/>
                <a:cs typeface="Franklin Gothic Book"/>
              </a:rPr>
              <a:t>For</a:t>
            </a:r>
            <a:r>
              <a:rPr sz="1800" spc="-50">
                <a:latin typeface="Franklin Gothic Book"/>
                <a:cs typeface="Franklin Gothic Book"/>
              </a:rPr>
              <a:t> </a:t>
            </a:r>
            <a:r>
              <a:rPr sz="1800">
                <a:latin typeface="Franklin Gothic Book"/>
                <a:cs typeface="Franklin Gothic Book"/>
              </a:rPr>
              <a:t>more</a:t>
            </a:r>
            <a:r>
              <a:rPr sz="1800" spc="-55">
                <a:latin typeface="Franklin Gothic Book"/>
                <a:cs typeface="Franklin Gothic Book"/>
              </a:rPr>
              <a:t> </a:t>
            </a:r>
            <a:r>
              <a:rPr sz="1800">
                <a:latin typeface="Franklin Gothic Book"/>
                <a:cs typeface="Franklin Gothic Book"/>
              </a:rPr>
              <a:t>information,</a:t>
            </a:r>
            <a:r>
              <a:rPr sz="1800" spc="-40">
                <a:latin typeface="Franklin Gothic Book"/>
                <a:cs typeface="Franklin Gothic Book"/>
              </a:rPr>
              <a:t> </a:t>
            </a:r>
            <a:r>
              <a:rPr sz="1800">
                <a:latin typeface="Franklin Gothic Book"/>
                <a:cs typeface="Franklin Gothic Book"/>
              </a:rPr>
              <a:t>go</a:t>
            </a:r>
            <a:r>
              <a:rPr sz="1800" spc="-40">
                <a:latin typeface="Franklin Gothic Book"/>
                <a:cs typeface="Franklin Gothic Book"/>
              </a:rPr>
              <a:t> </a:t>
            </a:r>
            <a:r>
              <a:rPr sz="1800">
                <a:latin typeface="Franklin Gothic Book"/>
                <a:cs typeface="Franklin Gothic Book"/>
              </a:rPr>
              <a:t>to</a:t>
            </a:r>
            <a:r>
              <a:rPr sz="1800" spc="-50">
                <a:latin typeface="Franklin Gothic Book"/>
                <a:cs typeface="Franklin Gothic Book"/>
              </a:rPr>
              <a:t> </a:t>
            </a:r>
            <a:r>
              <a:rPr sz="1800">
                <a:latin typeface="Franklin Gothic Book"/>
                <a:cs typeface="Franklin Gothic Book"/>
              </a:rPr>
              <a:t>the</a:t>
            </a:r>
            <a:r>
              <a:rPr sz="1800" spc="-40">
                <a:latin typeface="Franklin Gothic Book"/>
                <a:cs typeface="Franklin Gothic Book"/>
              </a:rPr>
              <a:t> </a:t>
            </a:r>
            <a:r>
              <a:rPr sz="1800">
                <a:latin typeface="Franklin Gothic Book"/>
                <a:cs typeface="Franklin Gothic Book"/>
              </a:rPr>
              <a:t>Bristol</a:t>
            </a:r>
            <a:r>
              <a:rPr sz="1800" spc="-55">
                <a:latin typeface="Franklin Gothic Book"/>
                <a:cs typeface="Franklin Gothic Book"/>
              </a:rPr>
              <a:t> </a:t>
            </a:r>
            <a:r>
              <a:rPr sz="1800">
                <a:latin typeface="Franklin Gothic Book"/>
                <a:cs typeface="Franklin Gothic Book"/>
              </a:rPr>
              <a:t>website</a:t>
            </a:r>
            <a:r>
              <a:rPr sz="1800" spc="-50">
                <a:latin typeface="Franklin Gothic Book"/>
                <a:cs typeface="Franklin Gothic Book"/>
              </a:rPr>
              <a:t> </a:t>
            </a:r>
            <a:r>
              <a:rPr sz="1800">
                <a:latin typeface="Franklin Gothic Book"/>
                <a:cs typeface="Franklin Gothic Book"/>
              </a:rPr>
              <a:t>at</a:t>
            </a:r>
            <a:r>
              <a:rPr sz="1800" spc="-80">
                <a:latin typeface="Franklin Gothic Book"/>
                <a:cs typeface="Franklin Gothic Book"/>
              </a:rPr>
              <a:t> </a:t>
            </a:r>
            <a:r>
              <a:rPr sz="1800" u="sng">
                <a:solidFill>
                  <a:srgbClr val="2BB673"/>
                </a:solidFill>
                <a:uFill>
                  <a:solidFill>
                    <a:srgbClr val="2BB673"/>
                  </a:solidFill>
                </a:uFill>
                <a:latin typeface="Franklin Gothic Book"/>
                <a:cs typeface="Franklin Gothic Book"/>
                <a:hlinkClick r:id="rId2"/>
              </a:rPr>
              <a:t>Categorical</a:t>
            </a:r>
            <a:r>
              <a:rPr sz="1800" u="sng" spc="-50">
                <a:solidFill>
                  <a:srgbClr val="2BB673"/>
                </a:solidFill>
                <a:uFill>
                  <a:solidFill>
                    <a:srgbClr val="2BB673"/>
                  </a:solidFill>
                </a:uFill>
                <a:latin typeface="Franklin Gothic Book"/>
                <a:cs typeface="Franklin Gothic Book"/>
                <a:hlinkClick r:id="rId2"/>
              </a:rPr>
              <a:t> </a:t>
            </a:r>
            <a:r>
              <a:rPr sz="1800" u="sng" spc="-10">
                <a:solidFill>
                  <a:srgbClr val="2BB673"/>
                </a:solidFill>
                <a:uFill>
                  <a:solidFill>
                    <a:srgbClr val="2BB673"/>
                  </a:solidFill>
                </a:uFill>
                <a:latin typeface="Franklin Gothic Book"/>
                <a:cs typeface="Franklin Gothic Book"/>
                <a:hlinkClick r:id="rId2"/>
              </a:rPr>
              <a:t>Waivers</a:t>
            </a:r>
            <a:endParaRPr sz="1800">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Tuition</a:t>
            </a:r>
            <a:r>
              <a:rPr spc="-60"/>
              <a:t> </a:t>
            </a:r>
            <a:r>
              <a:t>Remission</a:t>
            </a:r>
            <a:r>
              <a:rPr spc="-65"/>
              <a:t> </a:t>
            </a:r>
            <a:r>
              <a:t>-</a:t>
            </a:r>
            <a:r>
              <a:rPr spc="-60"/>
              <a:t> </a:t>
            </a:r>
            <a:r>
              <a:t>Categorical</a:t>
            </a:r>
            <a:r>
              <a:rPr spc="-85"/>
              <a:t> </a:t>
            </a:r>
            <a:r>
              <a:rPr spc="-10"/>
              <a:t>Waivers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hand writing a word  AI-generated content may be incorrect."/>
          <p:cNvPicPr/>
          <p:nvPr/>
        </p:nvPicPr>
        <p:blipFill>
          <a:blip r:embed="rId2" cstate="print"/>
          <a:stretch>
            <a:fillRect/>
          </a:stretch>
        </p:blipFill>
        <p:spPr>
          <a:xfrm>
            <a:off x="2833242" y="2416238"/>
            <a:ext cx="6184137" cy="4122674"/>
          </a:xfrm>
          <a:prstGeom prst="rect">
            <a:avLst/>
          </a:prstGeom>
        </p:spPr>
      </p:pic>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Which</a:t>
            </a:r>
            <a:r>
              <a:rPr spc="10"/>
              <a:t> </a:t>
            </a:r>
            <a:r>
              <a:t>benefit</a:t>
            </a:r>
            <a:r>
              <a:rPr spc="-15"/>
              <a:t> </a:t>
            </a:r>
            <a:r>
              <a:t>do</a:t>
            </a:r>
            <a:r>
              <a:rPr spc="10"/>
              <a:t> </a:t>
            </a:r>
            <a:r>
              <a:t>you value</a:t>
            </a:r>
            <a:r>
              <a:rPr spc="10"/>
              <a:t> </a:t>
            </a:r>
            <a:r>
              <a:t>the</a:t>
            </a:r>
            <a:r>
              <a:rPr spc="10"/>
              <a:t> </a:t>
            </a:r>
            <a:r>
              <a:rPr spc="-10"/>
              <a:t>most?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567181" y="192379"/>
              <a:ext cx="5159248" cy="1080287"/>
            </a:xfrm>
            <a:prstGeom prst="rect">
              <a:avLst/>
            </a:prstGeom>
          </p:spPr>
        </p:pic>
        <p:pic>
          <p:nvPicPr>
            <p:cNvPr id="4" name="object 4" descr="What is TicketsatWork? (Online Video)"/>
            <p:cNvPicPr/>
            <p:nvPr/>
          </p:nvPicPr>
          <p:blipFill>
            <a:blip r:embed="rId3" cstate="print"/>
            <a:stretch>
              <a:fillRect/>
            </a:stretch>
          </p:blipFill>
          <p:spPr>
            <a:xfrm>
              <a:off x="1872869" y="1272641"/>
              <a:ext cx="8446135" cy="4768342"/>
            </a:xfrm>
            <a:prstGeom prst="rect">
              <a:avLst/>
            </a:prstGeom>
          </p:spPr>
        </p:pic>
      </p:grpSp>
      <p:sp>
        <p:nvSpPr>
          <p:cNvPr id="5" name="object 5"/>
          <p:cNvSpPr txBox="1"/>
          <p:nvPr/>
        </p:nvSpPr>
        <p:spPr>
          <a:xfrm>
            <a:off x="3689984" y="6247587"/>
            <a:ext cx="4852670" cy="391795"/>
          </a:xfrm>
          <a:prstGeom prst="rect">
            <a:avLst/>
          </a:prstGeom>
        </p:spPr>
        <p:txBody>
          <a:bodyPr vert="horz" wrap="square" lIns="0" tIns="12700" rIns="0" bIns="0" rtlCol="0">
            <a:spAutoFit/>
          </a:bodyPr>
          <a:lstStyle/>
          <a:p>
            <a:pPr marL="12700">
              <a:lnSpc>
                <a:spcPct val="100000"/>
              </a:lnSpc>
              <a:spcBef>
                <a:spcPts val="100"/>
              </a:spcBef>
            </a:pPr>
            <a:r>
              <a:rPr sz="2400" u="sng" spc="-10">
                <a:solidFill>
                  <a:srgbClr val="2BB673"/>
                </a:solidFill>
                <a:uFill>
                  <a:solidFill>
                    <a:srgbClr val="2BB673"/>
                  </a:solidFill>
                </a:uFill>
                <a:latin typeface="Franklin Gothic Book"/>
                <a:cs typeface="Franklin Gothic Book"/>
                <a:hlinkClick r:id="rId4"/>
              </a:rPr>
              <a:t>ticketsatwork@info.ticketsatwork.com</a:t>
            </a:r>
            <a:endParaRPr sz="2400">
              <a:latin typeface="Franklin Gothic Book"/>
              <a:cs typeface="Franklin Gothic Book"/>
            </a:endParaRPr>
          </a:p>
        </p:txBody>
      </p:sp>
      <p:sp>
        <p:nvSpPr>
          <p:cNvPr id="6" name="object 6" descr="$PPTXTitle"/>
          <p:cNvSpPr txBox="1">
            <a:spLocks noGrp="1"/>
          </p:cNvSpPr>
          <p:nvPr>
            <p:ph type="title"/>
          </p:nvPr>
        </p:nvSpPr>
        <p:spPr>
          <a:xfrm>
            <a:off x="6125083" y="808177"/>
            <a:ext cx="3719195" cy="391795"/>
          </a:xfrm>
          <a:prstGeom prst="rect">
            <a:avLst/>
          </a:prstGeom>
        </p:spPr>
        <p:txBody>
          <a:bodyPr vert="horz" wrap="square" lIns="0" tIns="12700" rIns="0" bIns="0" rtlCol="0">
            <a:spAutoFit/>
          </a:bodyPr>
          <a:lstStyle/>
          <a:p>
            <a:pPr marL="12700">
              <a:lnSpc>
                <a:spcPct val="100000"/>
              </a:lnSpc>
              <a:spcBef>
                <a:spcPts val="100"/>
              </a:spcBef>
            </a:pPr>
            <a:r>
              <a:rPr sz="2400" spc="-10">
                <a:solidFill>
                  <a:srgbClr val="000000"/>
                </a:solidFill>
                <a:latin typeface="Franklin Gothic Book"/>
                <a:cs typeface="Franklin Gothic Book"/>
              </a:rPr>
              <a:t>COMPANY</a:t>
            </a:r>
            <a:r>
              <a:rPr sz="2400" spc="-65">
                <a:solidFill>
                  <a:srgbClr val="000000"/>
                </a:solidFill>
                <a:latin typeface="Franklin Gothic Book"/>
                <a:cs typeface="Franklin Gothic Book"/>
              </a:rPr>
              <a:t> </a:t>
            </a:r>
            <a:r>
              <a:rPr sz="2400">
                <a:solidFill>
                  <a:srgbClr val="000000"/>
                </a:solidFill>
                <a:latin typeface="Franklin Gothic Book"/>
                <a:cs typeface="Franklin Gothic Book"/>
              </a:rPr>
              <a:t>CODE:</a:t>
            </a:r>
            <a:r>
              <a:rPr sz="2400" spc="-65">
                <a:solidFill>
                  <a:srgbClr val="000000"/>
                </a:solidFill>
                <a:latin typeface="Franklin Gothic Book"/>
                <a:cs typeface="Franklin Gothic Book"/>
              </a:rPr>
              <a:t> </a:t>
            </a:r>
            <a:r>
              <a:rPr sz="2400" spc="-10">
                <a:solidFill>
                  <a:srgbClr val="000000"/>
                </a:solidFill>
                <a:latin typeface="Franklin Gothic Book"/>
                <a:cs typeface="Franklin Gothic Book"/>
              </a:rPr>
              <a:t>BRISTOLCC</a:t>
            </a:r>
            <a:endParaRPr sz="2400">
              <a:latin typeface="Franklin Gothic Book"/>
              <a:cs typeface="Franklin Gothic Boo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BJ’s</a:t>
            </a:r>
            <a:r>
              <a:rPr spc="-15"/>
              <a:t> </a:t>
            </a:r>
            <a:r>
              <a:rPr spc="-10"/>
              <a:t>Membership</a:t>
            </a:r>
          </a:p>
        </p:txBody>
      </p:sp>
      <p:sp>
        <p:nvSpPr>
          <p:cNvPr id="4" name="object 4"/>
          <p:cNvSpPr txBox="1"/>
          <p:nvPr/>
        </p:nvSpPr>
        <p:spPr>
          <a:xfrm>
            <a:off x="458825" y="1667637"/>
            <a:ext cx="5257800" cy="4707058"/>
          </a:xfrm>
          <a:prstGeom prst="rect">
            <a:avLst/>
          </a:prstGeom>
        </p:spPr>
        <p:txBody>
          <a:bodyPr vert="horz" wrap="square" lIns="0" tIns="13335" rIns="0" bIns="0" rtlCol="0">
            <a:spAutoFit/>
          </a:bodyPr>
          <a:lstStyle/>
          <a:p>
            <a:pPr marL="12700">
              <a:lnSpc>
                <a:spcPct val="100000"/>
              </a:lnSpc>
              <a:spcBef>
                <a:spcPts val="105"/>
              </a:spcBef>
            </a:pPr>
            <a:r>
              <a:rPr sz="2000">
                <a:latin typeface="Franklin Gothic Book"/>
                <a:cs typeface="Franklin Gothic Book"/>
              </a:rPr>
              <a:t>BJ's</a:t>
            </a:r>
            <a:r>
              <a:rPr sz="2000" spc="-50">
                <a:latin typeface="Franklin Gothic Book"/>
                <a:cs typeface="Franklin Gothic Book"/>
              </a:rPr>
              <a:t> </a:t>
            </a:r>
            <a:r>
              <a:rPr sz="2000" spc="-10">
                <a:latin typeface="Franklin Gothic Book"/>
                <a:cs typeface="Franklin Gothic Book"/>
              </a:rPr>
              <a:t>semi-</a:t>
            </a:r>
            <a:r>
              <a:rPr sz="2000">
                <a:latin typeface="Franklin Gothic Book"/>
                <a:cs typeface="Franklin Gothic Book"/>
              </a:rPr>
              <a:t>annual</a:t>
            </a:r>
            <a:r>
              <a:rPr sz="2000" spc="-50">
                <a:latin typeface="Franklin Gothic Book"/>
                <a:cs typeface="Franklin Gothic Book"/>
              </a:rPr>
              <a:t> </a:t>
            </a:r>
            <a:r>
              <a:rPr sz="2000">
                <a:latin typeface="Franklin Gothic Book"/>
                <a:cs typeface="Franklin Gothic Book"/>
              </a:rPr>
              <a:t>enrollment</a:t>
            </a:r>
            <a:r>
              <a:rPr sz="2000" spc="-70">
                <a:latin typeface="Franklin Gothic Book"/>
                <a:cs typeface="Franklin Gothic Book"/>
              </a:rPr>
              <a:t> </a:t>
            </a:r>
            <a:r>
              <a:rPr sz="2000">
                <a:latin typeface="Franklin Gothic Book"/>
                <a:cs typeface="Franklin Gothic Book"/>
              </a:rPr>
              <a:t>event</a:t>
            </a:r>
            <a:r>
              <a:rPr sz="2000" spc="-55">
                <a:latin typeface="Franklin Gothic Book"/>
                <a:cs typeface="Franklin Gothic Book"/>
              </a:rPr>
              <a:t> </a:t>
            </a:r>
            <a:r>
              <a:rPr sz="2000">
                <a:latin typeface="Franklin Gothic Book"/>
                <a:cs typeface="Franklin Gothic Book"/>
              </a:rPr>
              <a:t>for</a:t>
            </a:r>
            <a:r>
              <a:rPr sz="2000" spc="-60">
                <a:latin typeface="Franklin Gothic Book"/>
                <a:cs typeface="Franklin Gothic Book"/>
              </a:rPr>
              <a:t> </a:t>
            </a:r>
            <a:r>
              <a:rPr sz="2000">
                <a:latin typeface="Franklin Gothic Book"/>
                <a:cs typeface="Franklin Gothic Book"/>
              </a:rPr>
              <a:t>new</a:t>
            </a:r>
            <a:r>
              <a:rPr sz="2000" spc="-65">
                <a:latin typeface="Franklin Gothic Book"/>
                <a:cs typeface="Franklin Gothic Book"/>
              </a:rPr>
              <a:t> </a:t>
            </a:r>
            <a:r>
              <a:rPr sz="2000" spc="-25">
                <a:latin typeface="Franklin Gothic Book"/>
                <a:cs typeface="Franklin Gothic Book"/>
              </a:rPr>
              <a:t>and</a:t>
            </a:r>
            <a:endParaRPr sz="2000">
              <a:latin typeface="Franklin Gothic Book"/>
              <a:cs typeface="Franklin Gothic Book"/>
            </a:endParaRPr>
          </a:p>
          <a:p>
            <a:pPr marL="12700">
              <a:lnSpc>
                <a:spcPct val="100000"/>
              </a:lnSpc>
            </a:pPr>
            <a:r>
              <a:rPr sz="2000">
                <a:latin typeface="Franklin Gothic Book"/>
                <a:cs typeface="Franklin Gothic Book"/>
              </a:rPr>
              <a:t>existing</a:t>
            </a:r>
            <a:r>
              <a:rPr sz="2000" spc="-45">
                <a:latin typeface="Franklin Gothic Book"/>
                <a:cs typeface="Franklin Gothic Book"/>
              </a:rPr>
              <a:t> </a:t>
            </a:r>
            <a:r>
              <a:rPr sz="2000">
                <a:latin typeface="Franklin Gothic Book"/>
                <a:cs typeface="Franklin Gothic Book"/>
              </a:rPr>
              <a:t>members</a:t>
            </a:r>
            <a:r>
              <a:rPr sz="2000" spc="-75">
                <a:latin typeface="Franklin Gothic Book"/>
                <a:cs typeface="Franklin Gothic Book"/>
              </a:rPr>
              <a:t> </a:t>
            </a:r>
            <a:r>
              <a:rPr sz="2000" spc="-25">
                <a:latin typeface="Franklin Gothic Book"/>
                <a:cs typeface="Franklin Gothic Book"/>
              </a:rPr>
              <a:t>is</a:t>
            </a:r>
            <a:endParaRPr sz="2000">
              <a:latin typeface="Franklin Gothic Book"/>
              <a:cs typeface="Franklin Gothic Book"/>
            </a:endParaRPr>
          </a:p>
          <a:p>
            <a:pPr>
              <a:lnSpc>
                <a:spcPct val="100000"/>
              </a:lnSpc>
              <a:spcBef>
                <a:spcPts val="130"/>
              </a:spcBef>
            </a:pPr>
            <a:endParaRPr sz="2000">
              <a:latin typeface="Franklin Gothic Book"/>
              <a:cs typeface="Franklin Gothic Book"/>
            </a:endParaRPr>
          </a:p>
          <a:p>
            <a:pPr marL="354965" indent="-342265">
              <a:lnSpc>
                <a:spcPct val="100000"/>
              </a:lnSpc>
              <a:spcBef>
                <a:spcPts val="5"/>
              </a:spcBef>
              <a:buFont typeface="Arial"/>
              <a:buChar char="•"/>
              <a:tabLst>
                <a:tab pos="354965" algn="l"/>
              </a:tabLst>
            </a:pPr>
            <a:r>
              <a:rPr sz="2000">
                <a:latin typeface="Franklin Gothic Book"/>
                <a:cs typeface="Franklin Gothic Book"/>
              </a:rPr>
              <a:t>Effective</a:t>
            </a:r>
            <a:r>
              <a:rPr sz="2000" spc="-40">
                <a:latin typeface="Franklin Gothic Book"/>
                <a:cs typeface="Franklin Gothic Book"/>
              </a:rPr>
              <a:t> </a:t>
            </a:r>
            <a:r>
              <a:rPr sz="2000">
                <a:latin typeface="Franklin Gothic Book"/>
                <a:cs typeface="Franklin Gothic Book"/>
              </a:rPr>
              <a:t>now</a:t>
            </a:r>
            <a:r>
              <a:rPr sz="2000" spc="-70">
                <a:latin typeface="Franklin Gothic Book"/>
                <a:cs typeface="Franklin Gothic Book"/>
              </a:rPr>
              <a:t> </a:t>
            </a:r>
            <a:r>
              <a:rPr sz="2000">
                <a:latin typeface="Franklin Gothic Book"/>
                <a:cs typeface="Franklin Gothic Book"/>
              </a:rPr>
              <a:t>through</a:t>
            </a:r>
            <a:r>
              <a:rPr sz="2000" spc="-60">
                <a:latin typeface="Franklin Gothic Book"/>
                <a:cs typeface="Franklin Gothic Book"/>
              </a:rPr>
              <a:t> </a:t>
            </a:r>
            <a:r>
              <a:rPr sz="2000">
                <a:latin typeface="Franklin Gothic Book"/>
                <a:cs typeface="Franklin Gothic Book"/>
              </a:rPr>
              <a:t>April</a:t>
            </a:r>
            <a:r>
              <a:rPr sz="2000" spc="-45">
                <a:latin typeface="Franklin Gothic Book"/>
                <a:cs typeface="Franklin Gothic Book"/>
              </a:rPr>
              <a:t> </a:t>
            </a:r>
            <a:r>
              <a:rPr sz="2000">
                <a:latin typeface="Franklin Gothic Book"/>
                <a:cs typeface="Franklin Gothic Book"/>
              </a:rPr>
              <a:t>30,</a:t>
            </a:r>
            <a:r>
              <a:rPr sz="2000" spc="-50">
                <a:latin typeface="Franklin Gothic Book"/>
                <a:cs typeface="Franklin Gothic Book"/>
              </a:rPr>
              <a:t> </a:t>
            </a:r>
            <a:r>
              <a:rPr sz="2000" spc="-10">
                <a:latin typeface="Franklin Gothic Book"/>
                <a:cs typeface="Franklin Gothic Book"/>
              </a:rPr>
              <a:t>202</a:t>
            </a:r>
            <a:r>
              <a:rPr lang="en-US" sz="2000" spc="-10">
                <a:latin typeface="Franklin Gothic Book"/>
                <a:cs typeface="Franklin Gothic Book"/>
              </a:rPr>
              <a:t>6</a:t>
            </a:r>
            <a:r>
              <a:rPr sz="2000" spc="-10">
                <a:latin typeface="Franklin Gothic Book"/>
                <a:cs typeface="Franklin Gothic Book"/>
              </a:rPr>
              <a:t>.</a:t>
            </a:r>
            <a:endParaRPr sz="2000">
              <a:latin typeface="Franklin Gothic Book"/>
              <a:cs typeface="Franklin Gothic Book"/>
            </a:endParaRPr>
          </a:p>
          <a:p>
            <a:pPr marL="416559" marR="170180" lvl="1" indent="-287020">
              <a:lnSpc>
                <a:spcPct val="100000"/>
              </a:lnSpc>
              <a:spcBef>
                <a:spcPts val="1820"/>
              </a:spcBef>
              <a:buFont typeface="Arial"/>
              <a:buChar char="•"/>
              <a:tabLst>
                <a:tab pos="416559" algn="l"/>
              </a:tabLst>
            </a:pPr>
            <a:r>
              <a:rPr sz="2000">
                <a:latin typeface="Franklin Gothic Book"/>
                <a:cs typeface="Franklin Gothic Book"/>
              </a:rPr>
              <a:t>All</a:t>
            </a:r>
            <a:r>
              <a:rPr sz="2000" spc="-35">
                <a:latin typeface="Franklin Gothic Book"/>
                <a:cs typeface="Franklin Gothic Book"/>
              </a:rPr>
              <a:t> </a:t>
            </a:r>
            <a:r>
              <a:rPr sz="2000">
                <a:latin typeface="Franklin Gothic Book"/>
                <a:cs typeface="Franklin Gothic Book"/>
              </a:rPr>
              <a:t>membership</a:t>
            </a:r>
            <a:r>
              <a:rPr sz="2000" spc="-60">
                <a:latin typeface="Franklin Gothic Book"/>
                <a:cs typeface="Franklin Gothic Book"/>
              </a:rPr>
              <a:t> </a:t>
            </a:r>
            <a:r>
              <a:rPr sz="2000">
                <a:latin typeface="Franklin Gothic Book"/>
                <a:cs typeface="Franklin Gothic Book"/>
              </a:rPr>
              <a:t>enrollments</a:t>
            </a:r>
            <a:r>
              <a:rPr sz="2000" spc="-55">
                <a:latin typeface="Franklin Gothic Book"/>
                <a:cs typeface="Franklin Gothic Book"/>
              </a:rPr>
              <a:t> </a:t>
            </a:r>
            <a:r>
              <a:rPr sz="2000">
                <a:latin typeface="Franklin Gothic Book"/>
                <a:cs typeface="Franklin Gothic Book"/>
              </a:rPr>
              <a:t>and</a:t>
            </a:r>
            <a:r>
              <a:rPr sz="2000" spc="-20">
                <a:latin typeface="Franklin Gothic Book"/>
                <a:cs typeface="Franklin Gothic Book"/>
              </a:rPr>
              <a:t> </a:t>
            </a:r>
            <a:r>
              <a:rPr sz="2000" spc="-10">
                <a:latin typeface="Franklin Gothic Book"/>
                <a:cs typeface="Franklin Gothic Book"/>
              </a:rPr>
              <a:t>renewals </a:t>
            </a:r>
            <a:r>
              <a:rPr sz="2000">
                <a:latin typeface="Franklin Gothic Book"/>
                <a:cs typeface="Franklin Gothic Book"/>
              </a:rPr>
              <a:t>are</a:t>
            </a:r>
            <a:r>
              <a:rPr sz="2000" spc="-40">
                <a:latin typeface="Franklin Gothic Book"/>
                <a:cs typeface="Franklin Gothic Book"/>
              </a:rPr>
              <a:t> </a:t>
            </a:r>
            <a:r>
              <a:rPr sz="2000">
                <a:latin typeface="Franklin Gothic Book"/>
                <a:cs typeface="Franklin Gothic Book"/>
              </a:rPr>
              <a:t>processed</a:t>
            </a:r>
            <a:r>
              <a:rPr sz="2000" spc="-65">
                <a:latin typeface="Franklin Gothic Book"/>
                <a:cs typeface="Franklin Gothic Book"/>
              </a:rPr>
              <a:t> </a:t>
            </a:r>
            <a:r>
              <a:rPr sz="2000">
                <a:latin typeface="Franklin Gothic Book"/>
                <a:cs typeface="Franklin Gothic Book"/>
              </a:rPr>
              <a:t>through</a:t>
            </a:r>
            <a:r>
              <a:rPr sz="2000" spc="-50">
                <a:latin typeface="Franklin Gothic Book"/>
                <a:cs typeface="Franklin Gothic Book"/>
              </a:rPr>
              <a:t> </a:t>
            </a:r>
            <a:r>
              <a:rPr sz="2000">
                <a:latin typeface="Franklin Gothic Book"/>
                <a:cs typeface="Franklin Gothic Book"/>
              </a:rPr>
              <a:t>the</a:t>
            </a:r>
            <a:r>
              <a:rPr sz="2000" spc="-50">
                <a:latin typeface="Franklin Gothic Book"/>
                <a:cs typeface="Franklin Gothic Book"/>
              </a:rPr>
              <a:t> </a:t>
            </a:r>
            <a:r>
              <a:rPr sz="2000">
                <a:latin typeface="Franklin Gothic Book"/>
                <a:cs typeface="Franklin Gothic Book"/>
              </a:rPr>
              <a:t>BJ's</a:t>
            </a:r>
            <a:r>
              <a:rPr sz="2000" spc="-35">
                <a:latin typeface="Franklin Gothic Book"/>
                <a:cs typeface="Franklin Gothic Book"/>
              </a:rPr>
              <a:t> </a:t>
            </a:r>
            <a:r>
              <a:rPr sz="2000" spc="-10">
                <a:latin typeface="Franklin Gothic Book"/>
                <a:cs typeface="Franklin Gothic Book"/>
              </a:rPr>
              <a:t>Partnership </a:t>
            </a:r>
            <a:r>
              <a:rPr sz="2000">
                <a:latin typeface="Franklin Gothic Book"/>
                <a:cs typeface="Franklin Gothic Book"/>
              </a:rPr>
              <a:t>Support</a:t>
            </a:r>
            <a:r>
              <a:rPr sz="2000" spc="-60">
                <a:latin typeface="Franklin Gothic Book"/>
                <a:cs typeface="Franklin Gothic Book"/>
              </a:rPr>
              <a:t> </a:t>
            </a:r>
            <a:r>
              <a:rPr sz="2000" spc="-10">
                <a:latin typeface="Franklin Gothic Book"/>
                <a:cs typeface="Franklin Gothic Book"/>
              </a:rPr>
              <a:t>Center.</a:t>
            </a:r>
            <a:r>
              <a:rPr sz="2000" spc="-30">
                <a:latin typeface="Franklin Gothic Book"/>
                <a:cs typeface="Franklin Gothic Book"/>
              </a:rPr>
              <a:t> </a:t>
            </a:r>
            <a:r>
              <a:rPr sz="2000" spc="-35">
                <a:latin typeface="Franklin Gothic Book"/>
                <a:cs typeface="Franklin Gothic Book"/>
              </a:rPr>
              <a:t>To</a:t>
            </a:r>
            <a:r>
              <a:rPr sz="2000" spc="-40">
                <a:latin typeface="Franklin Gothic Book"/>
                <a:cs typeface="Franklin Gothic Book"/>
              </a:rPr>
              <a:t> </a:t>
            </a:r>
            <a:r>
              <a:rPr sz="2000">
                <a:latin typeface="Franklin Gothic Book"/>
                <a:cs typeface="Franklin Gothic Book"/>
              </a:rPr>
              <a:t>enroll</a:t>
            </a:r>
            <a:r>
              <a:rPr sz="2000" spc="-45">
                <a:latin typeface="Franklin Gothic Book"/>
                <a:cs typeface="Franklin Gothic Book"/>
              </a:rPr>
              <a:t> </a:t>
            </a:r>
            <a:r>
              <a:rPr sz="2000">
                <a:latin typeface="Franklin Gothic Book"/>
                <a:cs typeface="Franklin Gothic Book"/>
              </a:rPr>
              <a:t>or</a:t>
            </a:r>
            <a:r>
              <a:rPr sz="2000" spc="-30">
                <a:latin typeface="Franklin Gothic Book"/>
                <a:cs typeface="Franklin Gothic Book"/>
              </a:rPr>
              <a:t> </a:t>
            </a:r>
            <a:r>
              <a:rPr sz="2000">
                <a:latin typeface="Franklin Gothic Book"/>
                <a:cs typeface="Franklin Gothic Book"/>
              </a:rPr>
              <a:t>renew</a:t>
            </a:r>
            <a:r>
              <a:rPr sz="2000" spc="-50">
                <a:latin typeface="Franklin Gothic Book"/>
                <a:cs typeface="Franklin Gothic Book"/>
              </a:rPr>
              <a:t> </a:t>
            </a:r>
            <a:r>
              <a:rPr sz="2000" spc="-20">
                <a:latin typeface="Franklin Gothic Book"/>
                <a:cs typeface="Franklin Gothic Book"/>
              </a:rPr>
              <a:t>your </a:t>
            </a:r>
            <a:r>
              <a:rPr sz="2000">
                <a:latin typeface="Franklin Gothic Book"/>
                <a:cs typeface="Franklin Gothic Book"/>
              </a:rPr>
              <a:t>membership,</a:t>
            </a:r>
            <a:r>
              <a:rPr sz="2000" spc="-55">
                <a:latin typeface="Franklin Gothic Book"/>
                <a:cs typeface="Franklin Gothic Book"/>
              </a:rPr>
              <a:t> </a:t>
            </a:r>
            <a:r>
              <a:rPr sz="2000">
                <a:latin typeface="Franklin Gothic Book"/>
                <a:cs typeface="Franklin Gothic Book"/>
              </a:rPr>
              <a:t>please</a:t>
            </a:r>
            <a:r>
              <a:rPr sz="2000" spc="-30">
                <a:latin typeface="Franklin Gothic Book"/>
                <a:cs typeface="Franklin Gothic Book"/>
              </a:rPr>
              <a:t> </a:t>
            </a:r>
            <a:r>
              <a:rPr sz="2000">
                <a:latin typeface="Franklin Gothic Book"/>
                <a:cs typeface="Franklin Gothic Book"/>
              </a:rPr>
              <a:t>call</a:t>
            </a:r>
            <a:r>
              <a:rPr sz="2000" spc="-10">
                <a:latin typeface="Franklin Gothic Book"/>
                <a:cs typeface="Franklin Gothic Book"/>
              </a:rPr>
              <a:t> </a:t>
            </a:r>
            <a:r>
              <a:rPr sz="2000">
                <a:latin typeface="Franklin Gothic Book"/>
                <a:cs typeface="Franklin Gothic Book"/>
              </a:rPr>
              <a:t>the</a:t>
            </a:r>
            <a:r>
              <a:rPr sz="2000" spc="-30">
                <a:latin typeface="Franklin Gothic Book"/>
                <a:cs typeface="Franklin Gothic Book"/>
              </a:rPr>
              <a:t> </a:t>
            </a:r>
            <a:r>
              <a:rPr sz="2000">
                <a:latin typeface="Franklin Gothic Book"/>
                <a:cs typeface="Franklin Gothic Book"/>
              </a:rPr>
              <a:t>support</a:t>
            </a:r>
            <a:r>
              <a:rPr sz="2000" spc="-35">
                <a:latin typeface="Franklin Gothic Book"/>
                <a:cs typeface="Franklin Gothic Book"/>
              </a:rPr>
              <a:t> </a:t>
            </a:r>
            <a:r>
              <a:rPr sz="2000" spc="-10">
                <a:latin typeface="Franklin Gothic Book"/>
                <a:cs typeface="Franklin Gothic Book"/>
              </a:rPr>
              <a:t>center </a:t>
            </a:r>
            <a:r>
              <a:rPr sz="2000">
                <a:latin typeface="Franklin Gothic Book"/>
                <a:cs typeface="Franklin Gothic Book"/>
              </a:rPr>
              <a:t>at</a:t>
            </a:r>
            <a:r>
              <a:rPr sz="2000" spc="-60">
                <a:latin typeface="Franklin Gothic Book"/>
                <a:cs typeface="Franklin Gothic Book"/>
              </a:rPr>
              <a:t> </a:t>
            </a:r>
            <a:r>
              <a:rPr sz="2000">
                <a:latin typeface="Franklin Gothic Book"/>
                <a:cs typeface="Franklin Gothic Book"/>
              </a:rPr>
              <a:t>the</a:t>
            </a:r>
            <a:r>
              <a:rPr sz="2000" spc="-55">
                <a:latin typeface="Franklin Gothic Book"/>
                <a:cs typeface="Franklin Gothic Book"/>
              </a:rPr>
              <a:t> </a:t>
            </a:r>
            <a:r>
              <a:rPr sz="2000">
                <a:latin typeface="Franklin Gothic Book"/>
                <a:cs typeface="Franklin Gothic Book"/>
              </a:rPr>
              <a:t>contact</a:t>
            </a:r>
            <a:r>
              <a:rPr sz="2000" spc="-55">
                <a:latin typeface="Franklin Gothic Book"/>
                <a:cs typeface="Franklin Gothic Book"/>
              </a:rPr>
              <a:t> </a:t>
            </a:r>
            <a:r>
              <a:rPr sz="2000">
                <a:latin typeface="Franklin Gothic Book"/>
                <a:cs typeface="Franklin Gothic Book"/>
              </a:rPr>
              <a:t>information</a:t>
            </a:r>
            <a:r>
              <a:rPr sz="2000" spc="-45">
                <a:latin typeface="Franklin Gothic Book"/>
                <a:cs typeface="Franklin Gothic Book"/>
              </a:rPr>
              <a:t> </a:t>
            </a:r>
            <a:r>
              <a:rPr sz="2000">
                <a:latin typeface="Franklin Gothic Book"/>
                <a:cs typeface="Franklin Gothic Book"/>
              </a:rPr>
              <a:t>listed</a:t>
            </a:r>
            <a:r>
              <a:rPr sz="2000" spc="-45">
                <a:latin typeface="Franklin Gothic Book"/>
                <a:cs typeface="Franklin Gothic Book"/>
              </a:rPr>
              <a:t> </a:t>
            </a:r>
            <a:r>
              <a:rPr sz="2000" spc="-10">
                <a:latin typeface="Franklin Gothic Book"/>
                <a:cs typeface="Franklin Gothic Book"/>
              </a:rPr>
              <a:t>below:</a:t>
            </a:r>
            <a:endParaRPr sz="2000">
              <a:latin typeface="Franklin Gothic Book"/>
              <a:cs typeface="Franklin Gothic Book"/>
            </a:endParaRPr>
          </a:p>
          <a:p>
            <a:pPr marL="129539">
              <a:lnSpc>
                <a:spcPct val="100000"/>
              </a:lnSpc>
              <a:spcBef>
                <a:spcPts val="2170"/>
              </a:spcBef>
            </a:pPr>
            <a:r>
              <a:rPr sz="1800">
                <a:latin typeface="Franklin Gothic Book"/>
                <a:cs typeface="Franklin Gothic Book"/>
              </a:rPr>
              <a:t>BJ’s</a:t>
            </a:r>
            <a:r>
              <a:rPr sz="1800" spc="5">
                <a:latin typeface="Franklin Gothic Book"/>
                <a:cs typeface="Franklin Gothic Book"/>
              </a:rPr>
              <a:t> </a:t>
            </a:r>
            <a:r>
              <a:rPr sz="1800">
                <a:latin typeface="Franklin Gothic Book"/>
                <a:cs typeface="Franklin Gothic Book"/>
              </a:rPr>
              <a:t>Partnership</a:t>
            </a:r>
            <a:r>
              <a:rPr sz="1800" spc="-15">
                <a:latin typeface="Franklin Gothic Book"/>
                <a:cs typeface="Franklin Gothic Book"/>
              </a:rPr>
              <a:t> </a:t>
            </a:r>
            <a:r>
              <a:rPr sz="1800">
                <a:latin typeface="Franklin Gothic Book"/>
                <a:cs typeface="Franklin Gothic Book"/>
              </a:rPr>
              <a:t>Support</a:t>
            </a:r>
            <a:r>
              <a:rPr sz="1800" spc="-15">
                <a:latin typeface="Franklin Gothic Book"/>
                <a:cs typeface="Franklin Gothic Book"/>
              </a:rPr>
              <a:t> </a:t>
            </a:r>
            <a:r>
              <a:rPr sz="1800" spc="-10">
                <a:latin typeface="Franklin Gothic Book"/>
                <a:cs typeface="Franklin Gothic Book"/>
              </a:rPr>
              <a:t>Center</a:t>
            </a:r>
            <a:endParaRPr sz="1800">
              <a:latin typeface="Franklin Gothic Book"/>
              <a:cs typeface="Franklin Gothic Book"/>
            </a:endParaRPr>
          </a:p>
          <a:p>
            <a:pPr>
              <a:lnSpc>
                <a:spcPct val="100000"/>
              </a:lnSpc>
              <a:spcBef>
                <a:spcPts val="120"/>
              </a:spcBef>
            </a:pPr>
            <a:endParaRPr sz="1800">
              <a:latin typeface="Franklin Gothic Book"/>
              <a:cs typeface="Franklin Gothic Book"/>
            </a:endParaRPr>
          </a:p>
          <a:p>
            <a:pPr marL="415925" lvl="1" indent="-286385">
              <a:lnSpc>
                <a:spcPct val="100000"/>
              </a:lnSpc>
              <a:buFont typeface="Arial"/>
              <a:buChar char="•"/>
              <a:tabLst>
                <a:tab pos="415925" algn="l"/>
              </a:tabLst>
            </a:pPr>
            <a:r>
              <a:rPr sz="1800">
                <a:latin typeface="Franklin Gothic Book"/>
                <a:cs typeface="Franklin Gothic Book"/>
              </a:rPr>
              <a:t>Phone</a:t>
            </a:r>
            <a:r>
              <a:rPr sz="1800" spc="-15">
                <a:latin typeface="Franklin Gothic Book"/>
                <a:cs typeface="Franklin Gothic Book"/>
              </a:rPr>
              <a:t> </a:t>
            </a:r>
            <a:r>
              <a:rPr sz="1800">
                <a:latin typeface="Franklin Gothic Book"/>
                <a:cs typeface="Franklin Gothic Book"/>
              </a:rPr>
              <a:t>#:</a:t>
            </a:r>
            <a:r>
              <a:rPr sz="1800" spc="15">
                <a:latin typeface="Franklin Gothic Book"/>
                <a:cs typeface="Franklin Gothic Book"/>
              </a:rPr>
              <a:t> </a:t>
            </a:r>
            <a:r>
              <a:rPr sz="1800">
                <a:latin typeface="Franklin Gothic Book"/>
                <a:cs typeface="Franklin Gothic Book"/>
              </a:rPr>
              <a:t>800-</a:t>
            </a:r>
            <a:r>
              <a:rPr sz="1800" spc="-35">
                <a:latin typeface="Franklin Gothic Book"/>
                <a:cs typeface="Franklin Gothic Book"/>
              </a:rPr>
              <a:t>313-</a:t>
            </a:r>
            <a:r>
              <a:rPr sz="1800" spc="-20">
                <a:latin typeface="Franklin Gothic Book"/>
                <a:cs typeface="Franklin Gothic Book"/>
              </a:rPr>
              <a:t>8887</a:t>
            </a:r>
            <a:endParaRPr sz="1800">
              <a:latin typeface="Franklin Gothic Book"/>
              <a:cs typeface="Franklin Gothic Book"/>
            </a:endParaRPr>
          </a:p>
          <a:p>
            <a:pPr marL="415925" lvl="1" indent="-286385">
              <a:lnSpc>
                <a:spcPct val="100000"/>
              </a:lnSpc>
              <a:buFont typeface="Arial"/>
              <a:buChar char="•"/>
              <a:tabLst>
                <a:tab pos="415925" algn="l"/>
              </a:tabLst>
            </a:pPr>
            <a:r>
              <a:rPr sz="1800">
                <a:latin typeface="Franklin Gothic Book"/>
                <a:cs typeface="Franklin Gothic Book"/>
              </a:rPr>
              <a:t>Hours</a:t>
            </a:r>
            <a:r>
              <a:rPr sz="1800" spc="-50">
                <a:latin typeface="Franklin Gothic Book"/>
                <a:cs typeface="Franklin Gothic Book"/>
              </a:rPr>
              <a:t> </a:t>
            </a:r>
            <a:r>
              <a:rPr sz="1800">
                <a:latin typeface="Franklin Gothic Book"/>
                <a:cs typeface="Franklin Gothic Book"/>
              </a:rPr>
              <a:t>of</a:t>
            </a:r>
            <a:r>
              <a:rPr sz="1800" spc="-25">
                <a:latin typeface="Franklin Gothic Book"/>
                <a:cs typeface="Franklin Gothic Book"/>
              </a:rPr>
              <a:t> </a:t>
            </a:r>
            <a:r>
              <a:rPr sz="1800">
                <a:latin typeface="Franklin Gothic Book"/>
                <a:cs typeface="Franklin Gothic Book"/>
              </a:rPr>
              <a:t>Operation:</a:t>
            </a:r>
            <a:r>
              <a:rPr sz="1800" spc="-25">
                <a:latin typeface="Franklin Gothic Book"/>
                <a:cs typeface="Franklin Gothic Book"/>
              </a:rPr>
              <a:t> </a:t>
            </a:r>
            <a:r>
              <a:rPr sz="1800" spc="-20">
                <a:latin typeface="Franklin Gothic Book"/>
                <a:cs typeface="Franklin Gothic Book"/>
              </a:rPr>
              <a:t>Monday-</a:t>
            </a:r>
            <a:r>
              <a:rPr sz="1800" spc="-10">
                <a:latin typeface="Franklin Gothic Book"/>
                <a:cs typeface="Franklin Gothic Book"/>
              </a:rPr>
              <a:t>Friday </a:t>
            </a:r>
            <a:r>
              <a:rPr sz="1800">
                <a:latin typeface="Franklin Gothic Book"/>
                <a:cs typeface="Franklin Gothic Book"/>
              </a:rPr>
              <a:t>from</a:t>
            </a:r>
            <a:r>
              <a:rPr sz="1800" spc="-30">
                <a:latin typeface="Franklin Gothic Book"/>
                <a:cs typeface="Franklin Gothic Book"/>
              </a:rPr>
              <a:t> </a:t>
            </a:r>
            <a:r>
              <a:rPr sz="1800">
                <a:latin typeface="Franklin Gothic Book"/>
                <a:cs typeface="Franklin Gothic Book"/>
              </a:rPr>
              <a:t>9:00</a:t>
            </a:r>
            <a:r>
              <a:rPr sz="1800" spc="-35">
                <a:latin typeface="Franklin Gothic Book"/>
                <a:cs typeface="Franklin Gothic Book"/>
              </a:rPr>
              <a:t> </a:t>
            </a:r>
            <a:r>
              <a:rPr sz="1800">
                <a:latin typeface="Franklin Gothic Book"/>
                <a:cs typeface="Franklin Gothic Book"/>
              </a:rPr>
              <a:t>AM</a:t>
            </a:r>
            <a:r>
              <a:rPr sz="1800" spc="-5">
                <a:latin typeface="Franklin Gothic Book"/>
                <a:cs typeface="Franklin Gothic Book"/>
              </a:rPr>
              <a:t> </a:t>
            </a:r>
            <a:r>
              <a:rPr sz="1800" spc="-50">
                <a:latin typeface="Franklin Gothic Book"/>
                <a:cs typeface="Franklin Gothic Book"/>
              </a:rPr>
              <a:t>-</a:t>
            </a:r>
            <a:endParaRPr sz="1800">
              <a:latin typeface="Franklin Gothic Book"/>
              <a:cs typeface="Franklin Gothic Book"/>
            </a:endParaRPr>
          </a:p>
          <a:p>
            <a:pPr marL="416559">
              <a:lnSpc>
                <a:spcPct val="100000"/>
              </a:lnSpc>
            </a:pPr>
            <a:r>
              <a:rPr sz="1800">
                <a:latin typeface="Franklin Gothic Book"/>
                <a:cs typeface="Franklin Gothic Book"/>
              </a:rPr>
              <a:t>6:00</a:t>
            </a:r>
            <a:r>
              <a:rPr sz="1800" spc="-45">
                <a:latin typeface="Franklin Gothic Book"/>
                <a:cs typeface="Franklin Gothic Book"/>
              </a:rPr>
              <a:t> </a:t>
            </a:r>
            <a:r>
              <a:rPr sz="1800">
                <a:latin typeface="Franklin Gothic Book"/>
                <a:cs typeface="Franklin Gothic Book"/>
              </a:rPr>
              <a:t>PM</a:t>
            </a:r>
            <a:r>
              <a:rPr sz="1800" spc="-10">
                <a:latin typeface="Franklin Gothic Book"/>
                <a:cs typeface="Franklin Gothic Book"/>
              </a:rPr>
              <a:t> </a:t>
            </a:r>
            <a:r>
              <a:rPr sz="1800" spc="-25">
                <a:latin typeface="Franklin Gothic Book"/>
                <a:cs typeface="Franklin Gothic Book"/>
              </a:rPr>
              <a:t>EST</a:t>
            </a:r>
            <a:endParaRPr sz="1800">
              <a:latin typeface="Franklin Gothic Book"/>
              <a:cs typeface="Franklin Gothic Book"/>
            </a:endParaRPr>
          </a:p>
        </p:txBody>
      </p:sp>
      <p:pic>
        <p:nvPicPr>
          <p:cNvPr id="6" name="Picture 5">
            <a:extLst>
              <a:ext uri="{FF2B5EF4-FFF2-40B4-BE49-F238E27FC236}">
                <a16:creationId xmlns:a16="http://schemas.microsoft.com/office/drawing/2014/main" id="{3742320F-2202-E2AD-187C-BF7B34938345}"/>
              </a:ext>
            </a:extLst>
          </p:cNvPr>
          <p:cNvPicPr>
            <a:picLocks noChangeAspect="1"/>
          </p:cNvPicPr>
          <p:nvPr/>
        </p:nvPicPr>
        <p:blipFill>
          <a:blip r:embed="rId2"/>
          <a:stretch>
            <a:fillRect/>
          </a:stretch>
        </p:blipFill>
        <p:spPr>
          <a:xfrm>
            <a:off x="6248400" y="0"/>
            <a:ext cx="59436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849894"/>
            <a:ext cx="6526199" cy="5008102"/>
          </a:xfrm>
          <a:prstGeom prst="rect">
            <a:avLst/>
          </a:prstGeom>
        </p:spPr>
      </p:pic>
      <p:sp>
        <p:nvSpPr>
          <p:cNvPr id="3" name="object 3"/>
          <p:cNvSpPr txBox="1"/>
          <p:nvPr/>
        </p:nvSpPr>
        <p:spPr>
          <a:xfrm>
            <a:off x="575563" y="1463421"/>
            <a:ext cx="3793490" cy="299720"/>
          </a:xfrm>
          <a:prstGeom prst="rect">
            <a:avLst/>
          </a:prstGeom>
        </p:spPr>
        <p:txBody>
          <a:bodyPr vert="horz" wrap="square" lIns="0" tIns="12700" rIns="0" bIns="0" rtlCol="0">
            <a:spAutoFit/>
          </a:bodyPr>
          <a:lstStyle/>
          <a:p>
            <a:pPr marL="12700">
              <a:lnSpc>
                <a:spcPct val="100000"/>
              </a:lnSpc>
              <a:spcBef>
                <a:spcPts val="100"/>
              </a:spcBef>
            </a:pPr>
            <a:r>
              <a:rPr sz="1800">
                <a:latin typeface="Franklin Gothic Book"/>
                <a:cs typeface="Franklin Gothic Book"/>
              </a:rPr>
              <a:t>Optional</a:t>
            </a:r>
            <a:r>
              <a:rPr sz="1800" spc="-45">
                <a:latin typeface="Franklin Gothic Book"/>
                <a:cs typeface="Franklin Gothic Book"/>
              </a:rPr>
              <a:t> </a:t>
            </a:r>
            <a:r>
              <a:rPr sz="1800">
                <a:latin typeface="Franklin Gothic Book"/>
                <a:cs typeface="Franklin Gothic Book"/>
              </a:rPr>
              <a:t>Pet</a:t>
            </a:r>
            <a:r>
              <a:rPr sz="1800" spc="-60">
                <a:latin typeface="Franklin Gothic Book"/>
                <a:cs typeface="Franklin Gothic Book"/>
              </a:rPr>
              <a:t> </a:t>
            </a:r>
            <a:r>
              <a:rPr sz="1800">
                <a:latin typeface="Franklin Gothic Book"/>
                <a:cs typeface="Franklin Gothic Book"/>
              </a:rPr>
              <a:t>Insurance</a:t>
            </a:r>
            <a:r>
              <a:rPr sz="1800" spc="-40">
                <a:latin typeface="Franklin Gothic Book"/>
                <a:cs typeface="Franklin Gothic Book"/>
              </a:rPr>
              <a:t> </a:t>
            </a:r>
            <a:r>
              <a:rPr sz="1800">
                <a:latin typeface="Franklin Gothic Book"/>
                <a:cs typeface="Franklin Gothic Book"/>
              </a:rPr>
              <a:t>through</a:t>
            </a:r>
            <a:r>
              <a:rPr sz="1800" spc="-45">
                <a:latin typeface="Franklin Gothic Book"/>
                <a:cs typeface="Franklin Gothic Book"/>
              </a:rPr>
              <a:t> </a:t>
            </a:r>
            <a:r>
              <a:rPr sz="1800" spc="-10">
                <a:latin typeface="Franklin Gothic Book"/>
                <a:cs typeface="Franklin Gothic Book"/>
              </a:rPr>
              <a:t>MetLife</a:t>
            </a:r>
            <a:endParaRPr sz="1800">
              <a:latin typeface="Franklin Gothic Book"/>
              <a:cs typeface="Franklin Gothic Book"/>
            </a:endParaRPr>
          </a:p>
        </p:txBody>
      </p:sp>
      <p:sp>
        <p:nvSpPr>
          <p:cNvPr id="4" name="object 4" descr="$PPTXTitle"/>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t>NUP</a:t>
            </a:r>
            <a:r>
              <a:rPr spc="-15"/>
              <a:t> </a:t>
            </a:r>
            <a:r>
              <a:t>Additional</a:t>
            </a:r>
            <a:r>
              <a:rPr spc="-15"/>
              <a:t> </a:t>
            </a:r>
            <a:r>
              <a:rPr spc="-10"/>
              <a:t>Benefits</a:t>
            </a:r>
          </a:p>
        </p:txBody>
      </p:sp>
      <p:pic>
        <p:nvPicPr>
          <p:cNvPr id="5" name="object 5"/>
          <p:cNvPicPr/>
          <p:nvPr/>
        </p:nvPicPr>
        <p:blipFill>
          <a:blip r:embed="rId3" cstate="print"/>
          <a:stretch>
            <a:fillRect/>
          </a:stretch>
        </p:blipFill>
        <p:spPr>
          <a:xfrm>
            <a:off x="6454140" y="1463672"/>
            <a:ext cx="5737860" cy="53943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563" y="1365630"/>
            <a:ext cx="1910714" cy="299720"/>
          </a:xfrm>
          <a:prstGeom prst="rect">
            <a:avLst/>
          </a:prstGeom>
        </p:spPr>
        <p:txBody>
          <a:bodyPr vert="horz" wrap="square" lIns="0" tIns="12700" rIns="0" bIns="0" rtlCol="0">
            <a:spAutoFit/>
          </a:bodyPr>
          <a:lstStyle/>
          <a:p>
            <a:pPr marL="12700">
              <a:lnSpc>
                <a:spcPct val="100000"/>
              </a:lnSpc>
              <a:spcBef>
                <a:spcPts val="100"/>
              </a:spcBef>
            </a:pPr>
            <a:r>
              <a:rPr sz="1800">
                <a:latin typeface="Franklin Gothic Book"/>
                <a:cs typeface="Franklin Gothic Book"/>
              </a:rPr>
              <a:t>MetLife</a:t>
            </a:r>
            <a:r>
              <a:rPr sz="1800" spc="-65">
                <a:latin typeface="Franklin Gothic Book"/>
                <a:cs typeface="Franklin Gothic Book"/>
              </a:rPr>
              <a:t> </a:t>
            </a:r>
            <a:r>
              <a:rPr sz="1800">
                <a:latin typeface="Franklin Gothic Book"/>
                <a:cs typeface="Franklin Gothic Book"/>
              </a:rPr>
              <a:t>Legal</a:t>
            </a:r>
            <a:r>
              <a:rPr sz="1800" spc="-65">
                <a:latin typeface="Franklin Gothic Book"/>
                <a:cs typeface="Franklin Gothic Book"/>
              </a:rPr>
              <a:t> </a:t>
            </a:r>
            <a:r>
              <a:rPr sz="1800" spc="-10">
                <a:latin typeface="Franklin Gothic Book"/>
                <a:cs typeface="Franklin Gothic Book"/>
              </a:rPr>
              <a:t>Plans</a:t>
            </a:r>
            <a:endParaRPr sz="1800">
              <a:latin typeface="Franklin Gothic Book"/>
              <a:cs typeface="Franklin Gothic Book"/>
            </a:endParaRPr>
          </a:p>
        </p:txBody>
      </p:sp>
      <p:sp>
        <p:nvSpPr>
          <p:cNvPr id="3" name="object 3" descr="$PPTXTitle"/>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t>NUP</a:t>
            </a:r>
            <a:r>
              <a:rPr spc="10"/>
              <a:t> </a:t>
            </a:r>
            <a:r>
              <a:t>Additional</a:t>
            </a:r>
            <a:r>
              <a:rPr spc="15"/>
              <a:t> </a:t>
            </a:r>
            <a:r>
              <a:t>Benefits</a:t>
            </a:r>
            <a:r>
              <a:rPr spc="-10"/>
              <a:t> Cont.</a:t>
            </a:r>
          </a:p>
        </p:txBody>
      </p:sp>
      <p:grpSp>
        <p:nvGrpSpPr>
          <p:cNvPr id="4" name="object 4"/>
          <p:cNvGrpSpPr/>
          <p:nvPr/>
        </p:nvGrpSpPr>
        <p:grpSpPr>
          <a:xfrm>
            <a:off x="0" y="1365605"/>
            <a:ext cx="11998960" cy="5391785"/>
            <a:chOff x="0" y="1365605"/>
            <a:chExt cx="11998960" cy="5391785"/>
          </a:xfrm>
        </p:grpSpPr>
        <p:pic>
          <p:nvPicPr>
            <p:cNvPr id="5" name="object 5"/>
            <p:cNvPicPr/>
            <p:nvPr/>
          </p:nvPicPr>
          <p:blipFill>
            <a:blip r:embed="rId2" cstate="print"/>
            <a:stretch>
              <a:fillRect/>
            </a:stretch>
          </p:blipFill>
          <p:spPr>
            <a:xfrm>
              <a:off x="0" y="1710079"/>
              <a:ext cx="5925312" cy="5046978"/>
            </a:xfrm>
            <a:prstGeom prst="rect">
              <a:avLst/>
            </a:prstGeom>
          </p:spPr>
        </p:pic>
        <p:pic>
          <p:nvPicPr>
            <p:cNvPr id="6" name="object 6"/>
            <p:cNvPicPr/>
            <p:nvPr/>
          </p:nvPicPr>
          <p:blipFill>
            <a:blip r:embed="rId3" cstate="print"/>
            <a:stretch>
              <a:fillRect/>
            </a:stretch>
          </p:blipFill>
          <p:spPr>
            <a:xfrm>
              <a:off x="5925312" y="1365605"/>
              <a:ext cx="6073647" cy="5159235"/>
            </a:xfrm>
            <a:prstGeom prst="rect">
              <a:avLst/>
            </a:prstGeom>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0"/>
              <a:t>Questions?</a:t>
            </a:r>
          </a:p>
        </p:txBody>
      </p:sp>
      <p:pic>
        <p:nvPicPr>
          <p:cNvPr id="3" name="object 3" descr="Question marks cutie mark by The-Smiling-Pony on DeviantArt"/>
          <p:cNvPicPr/>
          <p:nvPr/>
        </p:nvPicPr>
        <p:blipFill>
          <a:blip r:embed="rId2" cstate="print"/>
          <a:stretch>
            <a:fillRect/>
          </a:stretch>
        </p:blipFill>
        <p:spPr>
          <a:xfrm>
            <a:off x="3845178" y="1463675"/>
            <a:ext cx="4160392" cy="412267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5A97E-5E76-CE2D-9D2F-987C6D9DD9D2}"/>
              </a:ext>
            </a:extLst>
          </p:cNvPr>
          <p:cNvSpPr txBox="1"/>
          <p:nvPr/>
        </p:nvSpPr>
        <p:spPr>
          <a:xfrm>
            <a:off x="990600" y="4495800"/>
            <a:ext cx="5245651" cy="16140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a:ea typeface="Segoe UI"/>
                <a:cs typeface="Segoe UI"/>
              </a:rPr>
              <a:t>​</a:t>
            </a:r>
            <a:endParaRPr kumimoji="0" lang="en-US" sz="1800" b="0" i="0" u="none" strike="noStrike" kern="1200" cap="none" spc="0" normalizeH="0" baseline="0" noProof="0">
              <a:ln>
                <a:noFill/>
              </a:ln>
              <a:solidFill>
                <a:srgbClr val="0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a:ea typeface="Segoe UI"/>
                <a:cs typeface="Segoe UI"/>
              </a:rPr>
              <a:t>Alicia Lewis​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panose="020B0503020102020204"/>
                <a:ea typeface="+mn-ea"/>
                <a:cs typeface="Segoe UI"/>
              </a:rPr>
              <a:t>Strategy Manager, Employee Wellness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panose="020B0503020102020204"/>
                <a:ea typeface="+mn-ea"/>
                <a:cs typeface="Segoe UI"/>
              </a:rPr>
              <a:t>Contact: </a:t>
            </a:r>
            <a:r>
              <a:rPr kumimoji="0" lang="en-US" sz="1700" b="0" i="0" u="none" strike="noStrike" kern="1200" cap="none" spc="0" normalizeH="0" baseline="0" noProof="0">
                <a:ln>
                  <a:noFill/>
                </a:ln>
                <a:solidFill>
                  <a:srgbClr val="000000"/>
                </a:solidFill>
                <a:effectLst/>
                <a:uLnTx/>
                <a:uFillTx/>
                <a:latin typeface="Franklin Gothic Book" panose="020B0503020102020204"/>
                <a:ea typeface="+mn-ea"/>
                <a:cs typeface="Segoe UI"/>
                <a:hlinkClick r:id="rId4">
                  <a:extLst>
                    <a:ext uri="{A12FA001-AC4F-418D-AE19-62706E023703}">
                      <ahyp:hlinkClr xmlns:ahyp="http://schemas.microsoft.com/office/drawing/2018/hyperlinkcolor" val="tx"/>
                    </a:ext>
                  </a:extLst>
                </a:hlinkClick>
              </a:rPr>
              <a:t>alicia.lewis@bristolcc.edu</a:t>
            </a:r>
            <a:r>
              <a:rPr kumimoji="0" lang="en-US" sz="1700" b="0" i="0" u="none" strike="noStrike" kern="1200" cap="none" spc="0" normalizeH="0" baseline="0" noProof="0">
                <a:ln>
                  <a:noFill/>
                </a:ln>
                <a:solidFill>
                  <a:srgbClr val="000000"/>
                </a:solidFill>
                <a:effectLst/>
                <a:uLnTx/>
                <a:uFillTx/>
                <a:latin typeface="Franklin Gothic Book" panose="020B0503020102020204"/>
                <a:ea typeface="+mn-ea"/>
                <a:cs typeface="Segoe UI"/>
              </a:rPr>
              <a:t> X2514</a:t>
            </a:r>
          </a:p>
        </p:txBody>
      </p:sp>
      <p:pic>
        <p:nvPicPr>
          <p:cNvPr id="5" name="Picture 4" descr="A person with blonde hair&#10;&#10;AI-generated content may be incorrect.">
            <a:extLst>
              <a:ext uri="{FF2B5EF4-FFF2-40B4-BE49-F238E27FC236}">
                <a16:creationId xmlns:a16="http://schemas.microsoft.com/office/drawing/2014/main" id="{1A78714B-7142-5E70-1E54-C338D9BE89A6}"/>
              </a:ext>
            </a:extLst>
          </p:cNvPr>
          <p:cNvPicPr>
            <a:picLocks noChangeAspect="1"/>
          </p:cNvPicPr>
          <p:nvPr/>
        </p:nvPicPr>
        <p:blipFill>
          <a:blip r:embed="rId5"/>
          <a:stretch>
            <a:fillRect/>
          </a:stretch>
        </p:blipFill>
        <p:spPr>
          <a:xfrm>
            <a:off x="7620000" y="3393510"/>
            <a:ext cx="1341328" cy="1330890"/>
          </a:xfrm>
          <a:prstGeom prst="rect">
            <a:avLst/>
          </a:prstGeom>
        </p:spPr>
      </p:pic>
      <p:pic>
        <p:nvPicPr>
          <p:cNvPr id="4" name="Picture 3" descr="A person smiling at camera&#10;&#10;AI-generated content may be incorrect.">
            <a:extLst>
              <a:ext uri="{FF2B5EF4-FFF2-40B4-BE49-F238E27FC236}">
                <a16:creationId xmlns:a16="http://schemas.microsoft.com/office/drawing/2014/main" id="{697173E4-4083-C0D8-EC7C-3718F8B83732}"/>
              </a:ext>
            </a:extLst>
          </p:cNvPr>
          <p:cNvPicPr>
            <a:picLocks noChangeAspect="1"/>
          </p:cNvPicPr>
          <p:nvPr/>
        </p:nvPicPr>
        <p:blipFill>
          <a:blip r:embed="rId6"/>
          <a:stretch>
            <a:fillRect/>
          </a:stretch>
        </p:blipFill>
        <p:spPr>
          <a:xfrm>
            <a:off x="2819400" y="3393510"/>
            <a:ext cx="1371836" cy="1361161"/>
          </a:xfrm>
          <a:prstGeom prst="rect">
            <a:avLst/>
          </a:prstGeom>
        </p:spPr>
      </p:pic>
      <p:sp>
        <p:nvSpPr>
          <p:cNvPr id="6" name="TextBox 5">
            <a:extLst>
              <a:ext uri="{FF2B5EF4-FFF2-40B4-BE49-F238E27FC236}">
                <a16:creationId xmlns:a16="http://schemas.microsoft.com/office/drawing/2014/main" id="{540B26BE-70E1-E3BF-39F7-D8C94DDC0074}"/>
              </a:ext>
            </a:extLst>
          </p:cNvPr>
          <p:cNvSpPr txBox="1"/>
          <p:nvPr/>
        </p:nvSpPr>
        <p:spPr>
          <a:xfrm>
            <a:off x="5486400" y="4876800"/>
            <a:ext cx="6096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2775"/>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a:ea typeface="Segoe UI"/>
                <a:cs typeface="Segoe UI"/>
              </a:rPr>
              <a:t>Pamela Legg</a:t>
            </a:r>
          </a:p>
          <a:p>
            <a:pPr marL="0" marR="0" lvl="0" indent="0" algn="ctr" defTabSz="914400" rtl="0" eaLnBrk="1" fontAlgn="auto" latinLnBrk="0" hangingPunct="1">
              <a:lnSpc>
                <a:spcPts val="2775"/>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a:ea typeface="Segoe UI"/>
                <a:cs typeface="Segoe UI"/>
              </a:rPr>
              <a:t>Director, Employee Services</a:t>
            </a:r>
          </a:p>
          <a:p>
            <a:pPr marL="0" marR="0" lvl="0" indent="0" algn="ctr" defTabSz="914400" rtl="0" eaLnBrk="1" fontAlgn="auto" latinLnBrk="0" hangingPunct="1">
              <a:lnSpc>
                <a:spcPts val="2775"/>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Franklin Gothic Book"/>
                <a:ea typeface="Segoe UI"/>
                <a:cs typeface="Segoe UI"/>
              </a:rPr>
              <a:t>Contact: </a:t>
            </a:r>
            <a:r>
              <a:rPr kumimoji="0" lang="en-US" sz="1700" b="0" i="0" u="none" strike="noStrike" kern="1200" cap="none" spc="0" normalizeH="0" baseline="0" noProof="0">
                <a:ln>
                  <a:noFill/>
                </a:ln>
                <a:solidFill>
                  <a:srgbClr val="000000"/>
                </a:solidFill>
                <a:effectLst/>
                <a:uLnTx/>
                <a:uFillTx/>
                <a:latin typeface="Franklin Gothic Book"/>
                <a:ea typeface="Segoe UI"/>
                <a:cs typeface="Segoe UI"/>
                <a:hlinkClick r:id="rId7">
                  <a:extLst>
                    <a:ext uri="{A12FA001-AC4F-418D-AE19-62706E023703}">
                      <ahyp:hlinkClr xmlns:ahyp="http://schemas.microsoft.com/office/drawing/2018/hyperlinkcolor" val="tx"/>
                    </a:ext>
                  </a:extLst>
                </a:hlinkClick>
              </a:rPr>
              <a:t>pamela.legg@bristolcc.edu</a:t>
            </a:r>
            <a:r>
              <a:rPr kumimoji="0" lang="en-US" sz="1700" b="0" i="0" u="none" strike="noStrike" kern="1200" cap="none" spc="0" normalizeH="0" baseline="0" noProof="0">
                <a:ln>
                  <a:noFill/>
                </a:ln>
                <a:solidFill>
                  <a:srgbClr val="000000"/>
                </a:solidFill>
                <a:effectLst/>
                <a:uLnTx/>
                <a:uFillTx/>
                <a:latin typeface="Franklin Gothic Book"/>
                <a:ea typeface="Segoe UI"/>
                <a:cs typeface="Segoe UI"/>
              </a:rPr>
              <a:t> X2194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79096206"/>
      </p:ext>
    </p:extLst>
  </p:cSld>
  <p:clrMapOvr>
    <a:masterClrMapping/>
  </p:clrMapOvr>
  <mc:AlternateContent xmlns:mc="http://schemas.openxmlformats.org/markup-compatibility/2006" xmlns:p14="http://schemas.microsoft.com/office/powerpoint/2010/main">
    <mc:Choice Requires="p14">
      <p:transition spd="slow" p14:dur="2000" advTm="28580"/>
    </mc:Choice>
    <mc:Fallback xmlns="">
      <p:transition spd="slow" advTm="285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5563" y="1628901"/>
            <a:ext cx="7646670" cy="4131945"/>
          </a:xfrm>
          <a:prstGeom prst="rect">
            <a:avLst/>
          </a:prstGeom>
        </p:spPr>
        <p:txBody>
          <a:bodyPr vert="horz" wrap="square" lIns="0" tIns="102235" rIns="0" bIns="0" rtlCol="0">
            <a:spAutoFit/>
          </a:bodyPr>
          <a:lstStyle/>
          <a:p>
            <a:pPr marL="240665" indent="-227965">
              <a:lnSpc>
                <a:spcPct val="100000"/>
              </a:lnSpc>
              <a:spcBef>
                <a:spcPts val="805"/>
              </a:spcBef>
              <a:buFont typeface="Arial"/>
              <a:buChar char="•"/>
              <a:tabLst>
                <a:tab pos="240665" algn="l"/>
              </a:tabLst>
            </a:pPr>
            <a:r>
              <a:rPr sz="2400">
                <a:latin typeface="Franklin Gothic Book"/>
                <a:cs typeface="Franklin Gothic Book"/>
              </a:rPr>
              <a:t>Retirement</a:t>
            </a:r>
            <a:r>
              <a:rPr sz="2400" spc="-45">
                <a:latin typeface="Franklin Gothic Book"/>
                <a:cs typeface="Franklin Gothic Book"/>
              </a:rPr>
              <a:t> </a:t>
            </a:r>
            <a:r>
              <a:rPr sz="2400">
                <a:latin typeface="Franklin Gothic Book"/>
                <a:cs typeface="Franklin Gothic Book"/>
              </a:rPr>
              <a:t>Plans</a:t>
            </a:r>
            <a:r>
              <a:rPr sz="2400" spc="-30">
                <a:latin typeface="Franklin Gothic Book"/>
                <a:cs typeface="Franklin Gothic Book"/>
              </a:rPr>
              <a:t> </a:t>
            </a:r>
            <a:r>
              <a:rPr sz="2400">
                <a:latin typeface="Franklin Gothic Book"/>
                <a:cs typeface="Franklin Gothic Book"/>
              </a:rPr>
              <a:t>(Mandatory</a:t>
            </a:r>
            <a:r>
              <a:rPr sz="2400" spc="-40">
                <a:latin typeface="Franklin Gothic Book"/>
                <a:cs typeface="Franklin Gothic Book"/>
              </a:rPr>
              <a:t> </a:t>
            </a:r>
            <a:r>
              <a:rPr sz="2400">
                <a:latin typeface="Franklin Gothic Book"/>
                <a:cs typeface="Franklin Gothic Book"/>
              </a:rPr>
              <a:t>and</a:t>
            </a:r>
            <a:r>
              <a:rPr sz="2400" spc="-25">
                <a:latin typeface="Franklin Gothic Book"/>
                <a:cs typeface="Franklin Gothic Book"/>
              </a:rPr>
              <a:t> </a:t>
            </a:r>
            <a:r>
              <a:rPr sz="2400" spc="-10">
                <a:latin typeface="Franklin Gothic Book"/>
                <a:cs typeface="Franklin Gothic Book"/>
              </a:rPr>
              <a:t>Voluntary)</a:t>
            </a:r>
            <a:endParaRPr sz="2400">
              <a:latin typeface="Franklin Gothic Book"/>
              <a:cs typeface="Franklin Gothic Book"/>
            </a:endParaRPr>
          </a:p>
          <a:p>
            <a:pPr marL="240665" indent="-227965">
              <a:lnSpc>
                <a:spcPct val="100000"/>
              </a:lnSpc>
              <a:spcBef>
                <a:spcPts val="710"/>
              </a:spcBef>
              <a:buFont typeface="Arial"/>
              <a:buChar char="•"/>
              <a:tabLst>
                <a:tab pos="240665" algn="l"/>
              </a:tabLst>
            </a:pPr>
            <a:r>
              <a:rPr sz="2400">
                <a:latin typeface="Franklin Gothic Book"/>
                <a:cs typeface="Franklin Gothic Book"/>
              </a:rPr>
              <a:t>GIC</a:t>
            </a:r>
            <a:r>
              <a:rPr sz="2400" spc="-70">
                <a:latin typeface="Franklin Gothic Book"/>
                <a:cs typeface="Franklin Gothic Book"/>
              </a:rPr>
              <a:t> </a:t>
            </a:r>
            <a:r>
              <a:rPr sz="2400">
                <a:latin typeface="Franklin Gothic Book"/>
                <a:cs typeface="Franklin Gothic Book"/>
              </a:rPr>
              <a:t>Insurance</a:t>
            </a:r>
            <a:r>
              <a:rPr sz="2400" spc="-65">
                <a:latin typeface="Franklin Gothic Book"/>
                <a:cs typeface="Franklin Gothic Book"/>
              </a:rPr>
              <a:t> </a:t>
            </a:r>
            <a:r>
              <a:rPr sz="2400">
                <a:latin typeface="Franklin Gothic Book"/>
                <a:cs typeface="Franklin Gothic Book"/>
              </a:rPr>
              <a:t>(Health,</a:t>
            </a:r>
            <a:r>
              <a:rPr sz="2400" spc="-75">
                <a:latin typeface="Franklin Gothic Book"/>
                <a:cs typeface="Franklin Gothic Book"/>
              </a:rPr>
              <a:t> </a:t>
            </a:r>
            <a:r>
              <a:rPr sz="2400">
                <a:latin typeface="Franklin Gothic Book"/>
                <a:cs typeface="Franklin Gothic Book"/>
              </a:rPr>
              <a:t>Optional</a:t>
            </a:r>
            <a:r>
              <a:rPr sz="2400" spc="-60">
                <a:latin typeface="Franklin Gothic Book"/>
                <a:cs typeface="Franklin Gothic Book"/>
              </a:rPr>
              <a:t> </a:t>
            </a:r>
            <a:r>
              <a:rPr sz="2400">
                <a:latin typeface="Franklin Gothic Book"/>
                <a:cs typeface="Franklin Gothic Book"/>
              </a:rPr>
              <a:t>Life,</a:t>
            </a:r>
            <a:r>
              <a:rPr sz="2400" spc="-65">
                <a:latin typeface="Franklin Gothic Book"/>
                <a:cs typeface="Franklin Gothic Book"/>
              </a:rPr>
              <a:t> </a:t>
            </a:r>
            <a:r>
              <a:rPr sz="2400">
                <a:latin typeface="Franklin Gothic Book"/>
                <a:cs typeface="Franklin Gothic Book"/>
              </a:rPr>
              <a:t>Long</a:t>
            </a:r>
            <a:r>
              <a:rPr sz="2400" spc="-60">
                <a:latin typeface="Franklin Gothic Book"/>
                <a:cs typeface="Franklin Gothic Book"/>
              </a:rPr>
              <a:t> </a:t>
            </a:r>
            <a:r>
              <a:rPr sz="2400" spc="-20">
                <a:latin typeface="Franklin Gothic Book"/>
                <a:cs typeface="Franklin Gothic Book"/>
              </a:rPr>
              <a:t>Term</a:t>
            </a:r>
            <a:r>
              <a:rPr sz="2400" spc="-70">
                <a:latin typeface="Franklin Gothic Book"/>
                <a:cs typeface="Franklin Gothic Book"/>
              </a:rPr>
              <a:t> </a:t>
            </a:r>
            <a:r>
              <a:rPr sz="2400" spc="-10">
                <a:latin typeface="Franklin Gothic Book"/>
                <a:cs typeface="Franklin Gothic Book"/>
              </a:rPr>
              <a:t>Disability)</a:t>
            </a:r>
            <a:endParaRPr sz="2400">
              <a:latin typeface="Franklin Gothic Book"/>
              <a:cs typeface="Franklin Gothic Book"/>
            </a:endParaRPr>
          </a:p>
          <a:p>
            <a:pPr marL="240029" indent="-227329">
              <a:lnSpc>
                <a:spcPct val="100000"/>
              </a:lnSpc>
              <a:spcBef>
                <a:spcPts val="720"/>
              </a:spcBef>
              <a:buFont typeface="Arial"/>
              <a:buChar char="•"/>
              <a:tabLst>
                <a:tab pos="240029" algn="l"/>
              </a:tabLst>
            </a:pPr>
            <a:r>
              <a:rPr sz="2400">
                <a:latin typeface="Franklin Gothic Book"/>
                <a:cs typeface="Franklin Gothic Book"/>
              </a:rPr>
              <a:t>Annual</a:t>
            </a:r>
            <a:r>
              <a:rPr sz="2400" spc="-45">
                <a:latin typeface="Franklin Gothic Book"/>
                <a:cs typeface="Franklin Gothic Book"/>
              </a:rPr>
              <a:t> </a:t>
            </a:r>
            <a:r>
              <a:rPr sz="2400">
                <a:latin typeface="Franklin Gothic Book"/>
                <a:cs typeface="Franklin Gothic Book"/>
              </a:rPr>
              <a:t>Enrollment</a:t>
            </a:r>
            <a:r>
              <a:rPr sz="2400" spc="-65">
                <a:latin typeface="Franklin Gothic Book"/>
                <a:cs typeface="Franklin Gothic Book"/>
              </a:rPr>
              <a:t> </a:t>
            </a:r>
            <a:r>
              <a:rPr sz="2400" spc="-10">
                <a:latin typeface="Franklin Gothic Book"/>
                <a:cs typeface="Franklin Gothic Book"/>
              </a:rPr>
              <a:t>Period</a:t>
            </a:r>
            <a:endParaRPr sz="2400">
              <a:latin typeface="Franklin Gothic Book"/>
              <a:cs typeface="Franklin Gothic Book"/>
            </a:endParaRPr>
          </a:p>
          <a:p>
            <a:pPr marL="240665" indent="-227965">
              <a:lnSpc>
                <a:spcPct val="100000"/>
              </a:lnSpc>
              <a:spcBef>
                <a:spcPts val="710"/>
              </a:spcBef>
              <a:buFont typeface="Arial"/>
              <a:buChar char="•"/>
              <a:tabLst>
                <a:tab pos="240665" algn="l"/>
              </a:tabLst>
            </a:pPr>
            <a:r>
              <a:rPr sz="2400" spc="-10">
                <a:latin typeface="Franklin Gothic Book"/>
                <a:cs typeface="Franklin Gothic Book"/>
              </a:rPr>
              <a:t>Mass4YOU</a:t>
            </a:r>
            <a:r>
              <a:rPr sz="2400" spc="-55">
                <a:latin typeface="Franklin Gothic Book"/>
                <a:cs typeface="Franklin Gothic Book"/>
              </a:rPr>
              <a:t> </a:t>
            </a:r>
            <a:r>
              <a:rPr sz="2400">
                <a:latin typeface="Franklin Gothic Book"/>
                <a:cs typeface="Franklin Gothic Book"/>
              </a:rPr>
              <a:t>-</a:t>
            </a:r>
            <a:r>
              <a:rPr sz="2400" spc="-60">
                <a:latin typeface="Franklin Gothic Book"/>
                <a:cs typeface="Franklin Gothic Book"/>
              </a:rPr>
              <a:t> </a:t>
            </a:r>
            <a:r>
              <a:rPr sz="2400" spc="-10">
                <a:latin typeface="Franklin Gothic Book"/>
                <a:cs typeface="Franklin Gothic Book"/>
              </a:rPr>
              <a:t>Employee</a:t>
            </a:r>
            <a:r>
              <a:rPr sz="2400" spc="-60">
                <a:latin typeface="Franklin Gothic Book"/>
                <a:cs typeface="Franklin Gothic Book"/>
              </a:rPr>
              <a:t> </a:t>
            </a:r>
            <a:r>
              <a:rPr sz="2400">
                <a:latin typeface="Franklin Gothic Book"/>
                <a:cs typeface="Franklin Gothic Book"/>
              </a:rPr>
              <a:t>Assistance</a:t>
            </a:r>
            <a:r>
              <a:rPr sz="2400" spc="-85">
                <a:latin typeface="Franklin Gothic Book"/>
                <a:cs typeface="Franklin Gothic Book"/>
              </a:rPr>
              <a:t> </a:t>
            </a:r>
            <a:r>
              <a:rPr sz="2400">
                <a:latin typeface="Franklin Gothic Book"/>
                <a:cs typeface="Franklin Gothic Book"/>
              </a:rPr>
              <a:t>Program</a:t>
            </a:r>
            <a:r>
              <a:rPr sz="2400" spc="-65">
                <a:latin typeface="Franklin Gothic Book"/>
                <a:cs typeface="Franklin Gothic Book"/>
              </a:rPr>
              <a:t> </a:t>
            </a:r>
            <a:r>
              <a:rPr sz="2400" spc="-10">
                <a:latin typeface="Franklin Gothic Book"/>
                <a:cs typeface="Franklin Gothic Book"/>
              </a:rPr>
              <a:t>(EAP)</a:t>
            </a:r>
            <a:endParaRPr sz="2400">
              <a:latin typeface="Franklin Gothic Book"/>
              <a:cs typeface="Franklin Gothic Book"/>
            </a:endParaRPr>
          </a:p>
          <a:p>
            <a:pPr marL="240665" indent="-227965">
              <a:lnSpc>
                <a:spcPct val="100000"/>
              </a:lnSpc>
              <a:spcBef>
                <a:spcPts val="710"/>
              </a:spcBef>
              <a:buFont typeface="Arial"/>
              <a:buChar char="•"/>
              <a:tabLst>
                <a:tab pos="240665" algn="l"/>
              </a:tabLst>
            </a:pPr>
            <a:r>
              <a:rPr sz="2400">
                <a:latin typeface="Franklin Gothic Book"/>
                <a:cs typeface="Franklin Gothic Book"/>
              </a:rPr>
              <a:t>Dental</a:t>
            </a:r>
            <a:r>
              <a:rPr sz="2400" spc="-25">
                <a:latin typeface="Franklin Gothic Book"/>
                <a:cs typeface="Franklin Gothic Book"/>
              </a:rPr>
              <a:t> </a:t>
            </a:r>
            <a:r>
              <a:rPr sz="2400">
                <a:latin typeface="Franklin Gothic Book"/>
                <a:cs typeface="Franklin Gothic Book"/>
              </a:rPr>
              <a:t>and</a:t>
            </a:r>
            <a:r>
              <a:rPr sz="2400" spc="-25">
                <a:latin typeface="Franklin Gothic Book"/>
                <a:cs typeface="Franklin Gothic Book"/>
              </a:rPr>
              <a:t> </a:t>
            </a:r>
            <a:r>
              <a:rPr sz="2400" spc="-10">
                <a:latin typeface="Franklin Gothic Book"/>
                <a:cs typeface="Franklin Gothic Book"/>
              </a:rPr>
              <a:t>Vision</a:t>
            </a:r>
            <a:endParaRPr sz="2400">
              <a:latin typeface="Franklin Gothic Book"/>
              <a:cs typeface="Franklin Gothic Book"/>
            </a:endParaRPr>
          </a:p>
          <a:p>
            <a:pPr marL="240665" indent="-227965">
              <a:lnSpc>
                <a:spcPct val="100000"/>
              </a:lnSpc>
              <a:spcBef>
                <a:spcPts val="720"/>
              </a:spcBef>
              <a:buFont typeface="Arial"/>
              <a:buChar char="•"/>
              <a:tabLst>
                <a:tab pos="240665" algn="l"/>
              </a:tabLst>
            </a:pPr>
            <a:r>
              <a:rPr sz="2400">
                <a:latin typeface="Franklin Gothic Book"/>
                <a:cs typeface="Franklin Gothic Book"/>
              </a:rPr>
              <a:t>Flexible</a:t>
            </a:r>
            <a:r>
              <a:rPr sz="2400" spc="-60">
                <a:latin typeface="Franklin Gothic Book"/>
                <a:cs typeface="Franklin Gothic Book"/>
              </a:rPr>
              <a:t> </a:t>
            </a:r>
            <a:r>
              <a:rPr sz="2400">
                <a:latin typeface="Franklin Gothic Book"/>
                <a:cs typeface="Franklin Gothic Book"/>
              </a:rPr>
              <a:t>Spending</a:t>
            </a:r>
            <a:r>
              <a:rPr sz="2400" spc="-50">
                <a:latin typeface="Franklin Gothic Book"/>
                <a:cs typeface="Franklin Gothic Book"/>
              </a:rPr>
              <a:t> </a:t>
            </a:r>
            <a:r>
              <a:rPr sz="2400">
                <a:latin typeface="Franklin Gothic Book"/>
                <a:cs typeface="Franklin Gothic Book"/>
              </a:rPr>
              <a:t>Accounts</a:t>
            </a:r>
            <a:r>
              <a:rPr sz="2400" spc="-45">
                <a:latin typeface="Franklin Gothic Book"/>
                <a:cs typeface="Franklin Gothic Book"/>
              </a:rPr>
              <a:t> </a:t>
            </a:r>
            <a:r>
              <a:rPr sz="2400">
                <a:latin typeface="Franklin Gothic Book"/>
                <a:cs typeface="Franklin Gothic Book"/>
              </a:rPr>
              <a:t>(Health</a:t>
            </a:r>
            <a:r>
              <a:rPr sz="2400" spc="-65">
                <a:latin typeface="Franklin Gothic Book"/>
                <a:cs typeface="Franklin Gothic Book"/>
              </a:rPr>
              <a:t> </a:t>
            </a:r>
            <a:r>
              <a:rPr sz="2400">
                <a:latin typeface="Franklin Gothic Book"/>
                <a:cs typeface="Franklin Gothic Book"/>
              </a:rPr>
              <a:t>and</a:t>
            </a:r>
            <a:r>
              <a:rPr sz="2400" spc="-45">
                <a:latin typeface="Franklin Gothic Book"/>
                <a:cs typeface="Franklin Gothic Book"/>
              </a:rPr>
              <a:t> </a:t>
            </a:r>
            <a:r>
              <a:rPr sz="2400">
                <a:latin typeface="Franklin Gothic Book"/>
                <a:cs typeface="Franklin Gothic Book"/>
              </a:rPr>
              <a:t>Dependent</a:t>
            </a:r>
            <a:r>
              <a:rPr sz="2400" spc="-30">
                <a:latin typeface="Franklin Gothic Book"/>
                <a:cs typeface="Franklin Gothic Book"/>
              </a:rPr>
              <a:t> </a:t>
            </a:r>
            <a:r>
              <a:rPr sz="2400" spc="-10">
                <a:latin typeface="Franklin Gothic Book"/>
                <a:cs typeface="Franklin Gothic Book"/>
              </a:rPr>
              <a:t>Care)</a:t>
            </a:r>
            <a:endParaRPr sz="2400">
              <a:latin typeface="Franklin Gothic Book"/>
              <a:cs typeface="Franklin Gothic Book"/>
            </a:endParaRPr>
          </a:p>
          <a:p>
            <a:pPr marL="240665" indent="-227965">
              <a:lnSpc>
                <a:spcPct val="100000"/>
              </a:lnSpc>
              <a:spcBef>
                <a:spcPts val="710"/>
              </a:spcBef>
              <a:buFont typeface="Arial"/>
              <a:buChar char="•"/>
              <a:tabLst>
                <a:tab pos="240665" algn="l"/>
              </a:tabLst>
            </a:pPr>
            <a:r>
              <a:rPr sz="2400" spc="-10">
                <a:latin typeface="Franklin Gothic Book"/>
                <a:cs typeface="Franklin Gothic Book"/>
              </a:rPr>
              <a:t>Leave</a:t>
            </a:r>
            <a:r>
              <a:rPr sz="2400" spc="-80">
                <a:latin typeface="Franklin Gothic Book"/>
                <a:cs typeface="Franklin Gothic Book"/>
              </a:rPr>
              <a:t> </a:t>
            </a:r>
            <a:r>
              <a:rPr sz="2400">
                <a:latin typeface="Franklin Gothic Book"/>
                <a:cs typeface="Franklin Gothic Book"/>
              </a:rPr>
              <a:t>Accruals/Paid</a:t>
            </a:r>
            <a:r>
              <a:rPr sz="2400" spc="-85">
                <a:latin typeface="Franklin Gothic Book"/>
                <a:cs typeface="Franklin Gothic Book"/>
              </a:rPr>
              <a:t> </a:t>
            </a:r>
            <a:r>
              <a:rPr sz="2400">
                <a:latin typeface="Franklin Gothic Book"/>
                <a:cs typeface="Franklin Gothic Book"/>
              </a:rPr>
              <a:t>Time</a:t>
            </a:r>
            <a:r>
              <a:rPr sz="2400" spc="-80">
                <a:latin typeface="Franklin Gothic Book"/>
                <a:cs typeface="Franklin Gothic Book"/>
              </a:rPr>
              <a:t> </a:t>
            </a:r>
            <a:r>
              <a:rPr sz="2400" spc="-25">
                <a:latin typeface="Franklin Gothic Book"/>
                <a:cs typeface="Franklin Gothic Book"/>
              </a:rPr>
              <a:t>Off</a:t>
            </a:r>
            <a:endParaRPr sz="2400">
              <a:latin typeface="Franklin Gothic Book"/>
              <a:cs typeface="Franklin Gothic Book"/>
            </a:endParaRPr>
          </a:p>
          <a:p>
            <a:pPr marL="240665" indent="-227965">
              <a:lnSpc>
                <a:spcPct val="100000"/>
              </a:lnSpc>
              <a:spcBef>
                <a:spcPts val="705"/>
              </a:spcBef>
              <a:buFont typeface="Arial"/>
              <a:buChar char="•"/>
              <a:tabLst>
                <a:tab pos="240665" algn="l"/>
              </a:tabLst>
            </a:pPr>
            <a:r>
              <a:rPr sz="2400" spc="-10">
                <a:latin typeface="Franklin Gothic Book"/>
                <a:cs typeface="Franklin Gothic Book"/>
              </a:rPr>
              <a:t>Tuition</a:t>
            </a:r>
            <a:r>
              <a:rPr sz="2400" spc="-114">
                <a:latin typeface="Franklin Gothic Book"/>
                <a:cs typeface="Franklin Gothic Book"/>
              </a:rPr>
              <a:t> </a:t>
            </a:r>
            <a:r>
              <a:rPr sz="2400" spc="-10">
                <a:latin typeface="Franklin Gothic Book"/>
                <a:cs typeface="Franklin Gothic Book"/>
              </a:rPr>
              <a:t>Remission</a:t>
            </a:r>
            <a:endParaRPr sz="2400">
              <a:latin typeface="Franklin Gothic Book"/>
              <a:cs typeface="Franklin Gothic Book"/>
            </a:endParaRPr>
          </a:p>
          <a:p>
            <a:pPr marL="240665" indent="-227965">
              <a:lnSpc>
                <a:spcPct val="100000"/>
              </a:lnSpc>
              <a:spcBef>
                <a:spcPts val="720"/>
              </a:spcBef>
              <a:buFont typeface="Arial"/>
              <a:buChar char="•"/>
              <a:tabLst>
                <a:tab pos="240665" algn="l"/>
              </a:tabLst>
            </a:pPr>
            <a:r>
              <a:rPr sz="2400" spc="-10">
                <a:latin typeface="Franklin Gothic Book"/>
                <a:cs typeface="Franklin Gothic Book"/>
              </a:rPr>
              <a:t>Employee</a:t>
            </a:r>
            <a:r>
              <a:rPr sz="2400" spc="-85">
                <a:latin typeface="Franklin Gothic Book"/>
                <a:cs typeface="Franklin Gothic Book"/>
              </a:rPr>
              <a:t> </a:t>
            </a:r>
            <a:r>
              <a:rPr sz="2400" spc="-10">
                <a:latin typeface="Franklin Gothic Book"/>
                <a:cs typeface="Franklin Gothic Book"/>
              </a:rPr>
              <a:t>Discounts</a:t>
            </a:r>
            <a:endParaRPr sz="2400">
              <a:latin typeface="Franklin Gothic Book"/>
              <a:cs typeface="Franklin Gothic Book"/>
            </a:endParaRPr>
          </a:p>
        </p:txBody>
      </p:sp>
      <p:sp>
        <p:nvSpPr>
          <p:cNvPr id="3" name="object 3" descr="$PPTXTitle"/>
          <p:cNvSpPr txBox="1">
            <a:spLocks noGrp="1"/>
          </p:cNvSpPr>
          <p:nvPr>
            <p:ph type="title"/>
          </p:nvPr>
        </p:nvSpPr>
        <p:spPr>
          <a:xfrm>
            <a:off x="576173" y="424941"/>
            <a:ext cx="2926080" cy="696595"/>
          </a:xfrm>
          <a:prstGeom prst="rect">
            <a:avLst/>
          </a:prstGeom>
        </p:spPr>
        <p:txBody>
          <a:bodyPr vert="horz" wrap="square" lIns="0" tIns="13335" rIns="0" bIns="0" rtlCol="0">
            <a:spAutoFit/>
          </a:bodyPr>
          <a:lstStyle/>
          <a:p>
            <a:pPr marL="12700">
              <a:lnSpc>
                <a:spcPct val="100000"/>
              </a:lnSpc>
              <a:spcBef>
                <a:spcPts val="105"/>
              </a:spcBef>
            </a:pPr>
            <a:r>
              <a:t>Today’s</a:t>
            </a:r>
            <a:r>
              <a:rPr spc="-195"/>
              <a:t> </a:t>
            </a:r>
            <a:r>
              <a:rPr spc="-15"/>
              <a:t>Topics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14520" y="1213656"/>
          <a:ext cx="10152379" cy="4382770"/>
        </p:xfrm>
        <a:graphic>
          <a:graphicData uri="http://schemas.openxmlformats.org/drawingml/2006/table">
            <a:tbl>
              <a:tblPr firstRow="1" bandRow="1">
                <a:tableStyleId>{2D5ABB26-0587-4C30-8999-92F81FD0307C}</a:tableStyleId>
              </a:tblPr>
              <a:tblGrid>
                <a:gridCol w="2837815">
                  <a:extLst>
                    <a:ext uri="{9D8B030D-6E8A-4147-A177-3AD203B41FA5}">
                      <a16:colId xmlns:a16="http://schemas.microsoft.com/office/drawing/2014/main" val="20000"/>
                    </a:ext>
                  </a:extLst>
                </a:gridCol>
                <a:gridCol w="2238375">
                  <a:extLst>
                    <a:ext uri="{9D8B030D-6E8A-4147-A177-3AD203B41FA5}">
                      <a16:colId xmlns:a16="http://schemas.microsoft.com/office/drawing/2014/main" val="20001"/>
                    </a:ext>
                  </a:extLst>
                </a:gridCol>
                <a:gridCol w="2538094">
                  <a:extLst>
                    <a:ext uri="{9D8B030D-6E8A-4147-A177-3AD203B41FA5}">
                      <a16:colId xmlns:a16="http://schemas.microsoft.com/office/drawing/2014/main" val="20002"/>
                    </a:ext>
                  </a:extLst>
                </a:gridCol>
                <a:gridCol w="2538095">
                  <a:extLst>
                    <a:ext uri="{9D8B030D-6E8A-4147-A177-3AD203B41FA5}">
                      <a16:colId xmlns:a16="http://schemas.microsoft.com/office/drawing/2014/main" val="20003"/>
                    </a:ext>
                  </a:extLst>
                </a:gridCol>
              </a:tblGrid>
              <a:tr h="576580">
                <a:tc gridSpan="4">
                  <a:txBody>
                    <a:bodyPr/>
                    <a:lstStyle/>
                    <a:p>
                      <a:pPr marL="3695700" marR="3682365" algn="ctr">
                        <a:lnSpc>
                          <a:spcPct val="128499"/>
                        </a:lnSpc>
                        <a:spcBef>
                          <a:spcPts val="40"/>
                        </a:spcBef>
                      </a:pPr>
                      <a:r>
                        <a:rPr sz="1300" spc="-10">
                          <a:solidFill>
                            <a:srgbClr val="FFFFFF"/>
                          </a:solidFill>
                          <a:latin typeface="Franklin Gothic Book"/>
                          <a:cs typeface="Franklin Gothic Book"/>
                        </a:rPr>
                        <a:t>COMMONWEALTH</a:t>
                      </a:r>
                      <a:r>
                        <a:rPr sz="1300" spc="-30">
                          <a:solidFill>
                            <a:srgbClr val="FFFFFF"/>
                          </a:solidFill>
                          <a:latin typeface="Franklin Gothic Book"/>
                          <a:cs typeface="Franklin Gothic Book"/>
                        </a:rPr>
                        <a:t> </a:t>
                      </a:r>
                      <a:r>
                        <a:rPr sz="1300">
                          <a:solidFill>
                            <a:srgbClr val="FFFFFF"/>
                          </a:solidFill>
                          <a:latin typeface="Franklin Gothic Book"/>
                          <a:cs typeface="Franklin Gothic Book"/>
                        </a:rPr>
                        <a:t>OF</a:t>
                      </a:r>
                      <a:r>
                        <a:rPr sz="1300" spc="5">
                          <a:solidFill>
                            <a:srgbClr val="FFFFFF"/>
                          </a:solidFill>
                          <a:latin typeface="Franklin Gothic Book"/>
                          <a:cs typeface="Franklin Gothic Book"/>
                        </a:rPr>
                        <a:t> </a:t>
                      </a:r>
                      <a:r>
                        <a:rPr sz="1300" spc="-10">
                          <a:solidFill>
                            <a:srgbClr val="FFFFFF"/>
                          </a:solidFill>
                          <a:latin typeface="Franklin Gothic Book"/>
                          <a:cs typeface="Franklin Gothic Book"/>
                        </a:rPr>
                        <a:t>MASSACHUSETTS EMPLOYEE</a:t>
                      </a:r>
                      <a:r>
                        <a:rPr sz="1300" spc="-55">
                          <a:solidFill>
                            <a:srgbClr val="FFFFFF"/>
                          </a:solidFill>
                          <a:latin typeface="Franklin Gothic Book"/>
                          <a:cs typeface="Franklin Gothic Book"/>
                        </a:rPr>
                        <a:t> </a:t>
                      </a:r>
                      <a:r>
                        <a:rPr sz="1300">
                          <a:solidFill>
                            <a:srgbClr val="FFFFFF"/>
                          </a:solidFill>
                          <a:latin typeface="Franklin Gothic Book"/>
                          <a:cs typeface="Franklin Gothic Book"/>
                        </a:rPr>
                        <a:t>RETIREMENT</a:t>
                      </a:r>
                      <a:r>
                        <a:rPr sz="1300" spc="-50">
                          <a:solidFill>
                            <a:srgbClr val="FFFFFF"/>
                          </a:solidFill>
                          <a:latin typeface="Franklin Gothic Book"/>
                          <a:cs typeface="Franklin Gothic Book"/>
                        </a:rPr>
                        <a:t> </a:t>
                      </a:r>
                      <a:r>
                        <a:rPr sz="1300" spc="-20">
                          <a:solidFill>
                            <a:srgbClr val="FFFFFF"/>
                          </a:solidFill>
                          <a:latin typeface="Franklin Gothic Book"/>
                          <a:cs typeface="Franklin Gothic Book"/>
                        </a:rPr>
                        <a:t>PLANS</a:t>
                      </a:r>
                      <a:endParaRPr sz="1300">
                        <a:latin typeface="Franklin Gothic Book"/>
                        <a:cs typeface="Franklin Gothic Book"/>
                      </a:endParaRPr>
                    </a:p>
                  </a:txBody>
                  <a:tcPr marL="0" marR="0" marT="5080" marB="0">
                    <a:lnL w="9525">
                      <a:solidFill>
                        <a:srgbClr val="FFFFFF"/>
                      </a:solidFill>
                      <a:prstDash val="solid"/>
                    </a:lnL>
                    <a:lnR w="9525">
                      <a:solidFill>
                        <a:srgbClr val="FFFFFF"/>
                      </a:solidFill>
                      <a:prstDash val="solid"/>
                    </a:lnR>
                    <a:lnT w="9525">
                      <a:solidFill>
                        <a:srgbClr val="FFFFFF"/>
                      </a:solidFill>
                      <a:prstDash val="solid"/>
                    </a:lnT>
                    <a:lnB w="28575">
                      <a:solidFill>
                        <a:srgbClr val="FFFFFF"/>
                      </a:solidFill>
                      <a:prstDash val="solid"/>
                    </a:lnB>
                    <a:solidFill>
                      <a:srgbClr val="002F1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7195">
                <a:tc>
                  <a:txBody>
                    <a:bodyPr/>
                    <a:lstStyle/>
                    <a:p>
                      <a:pPr marL="635" algn="ctr">
                        <a:lnSpc>
                          <a:spcPct val="100000"/>
                        </a:lnSpc>
                        <a:spcBef>
                          <a:spcPts val="360"/>
                        </a:spcBef>
                      </a:pPr>
                      <a:r>
                        <a:rPr sz="1200">
                          <a:solidFill>
                            <a:srgbClr val="FFFFFF"/>
                          </a:solidFill>
                          <a:latin typeface="Franklin Gothic Book"/>
                          <a:cs typeface="Franklin Gothic Book"/>
                        </a:rPr>
                        <a:t>Retirement</a:t>
                      </a:r>
                      <a:r>
                        <a:rPr sz="1200" spc="-40">
                          <a:solidFill>
                            <a:srgbClr val="FFFFFF"/>
                          </a:solidFill>
                          <a:latin typeface="Franklin Gothic Book"/>
                          <a:cs typeface="Franklin Gothic Book"/>
                        </a:rPr>
                        <a:t> </a:t>
                      </a:r>
                      <a:r>
                        <a:rPr sz="1200">
                          <a:solidFill>
                            <a:srgbClr val="FFFFFF"/>
                          </a:solidFill>
                          <a:latin typeface="Franklin Gothic Book"/>
                          <a:cs typeface="Franklin Gothic Book"/>
                        </a:rPr>
                        <a:t>Plan</a:t>
                      </a:r>
                      <a:r>
                        <a:rPr sz="1200" spc="-40">
                          <a:solidFill>
                            <a:srgbClr val="FFFFFF"/>
                          </a:solidFill>
                          <a:latin typeface="Franklin Gothic Book"/>
                          <a:cs typeface="Franklin Gothic Book"/>
                        </a:rPr>
                        <a:t> </a:t>
                      </a:r>
                      <a:r>
                        <a:rPr sz="1200" spc="-20">
                          <a:solidFill>
                            <a:srgbClr val="FFFFFF"/>
                          </a:solidFill>
                          <a:latin typeface="Franklin Gothic Book"/>
                          <a:cs typeface="Franklin Gothic Book"/>
                        </a:rPr>
                        <a:t>Name</a:t>
                      </a:r>
                      <a:endParaRPr sz="1200">
                        <a:latin typeface="Franklin Gothic Book"/>
                        <a:cs typeface="Franklin Gothic Book"/>
                      </a:endParaRPr>
                    </a:p>
                  </a:txBody>
                  <a:tcPr marL="0" marR="0" marB="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002F18"/>
                    </a:solidFill>
                  </a:tcPr>
                </a:tc>
                <a:tc>
                  <a:txBody>
                    <a:bodyPr/>
                    <a:lstStyle/>
                    <a:p>
                      <a:pPr algn="ctr">
                        <a:lnSpc>
                          <a:spcPct val="100000"/>
                        </a:lnSpc>
                        <a:spcBef>
                          <a:spcPts val="360"/>
                        </a:spcBef>
                      </a:pPr>
                      <a:r>
                        <a:rPr sz="1200" spc="-10">
                          <a:latin typeface="Franklin Gothic Book"/>
                          <a:cs typeface="Franklin Gothic Book"/>
                        </a:rPr>
                        <a:t>Abbreviation</a:t>
                      </a:r>
                      <a:endParaRPr sz="1200">
                        <a:latin typeface="Franklin Gothic Book"/>
                        <a:cs typeface="Franklin Gothic Book"/>
                      </a:endParaRPr>
                    </a:p>
                  </a:txBody>
                  <a:tcPr marL="0" marR="0" marB="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ACDCC"/>
                    </a:solidFill>
                  </a:tcPr>
                </a:tc>
                <a:tc>
                  <a:txBody>
                    <a:bodyPr/>
                    <a:lstStyle/>
                    <a:p>
                      <a:pPr marL="1270" algn="ctr">
                        <a:lnSpc>
                          <a:spcPct val="100000"/>
                        </a:lnSpc>
                        <a:spcBef>
                          <a:spcPts val="360"/>
                        </a:spcBef>
                      </a:pPr>
                      <a:r>
                        <a:rPr sz="1200" spc="-10">
                          <a:latin typeface="Franklin Gothic Book"/>
                          <a:cs typeface="Franklin Gothic Book"/>
                        </a:rPr>
                        <a:t>Description</a:t>
                      </a:r>
                      <a:endParaRPr sz="1200">
                        <a:latin typeface="Franklin Gothic Book"/>
                        <a:cs typeface="Franklin Gothic Book"/>
                      </a:endParaRPr>
                    </a:p>
                  </a:txBody>
                  <a:tcPr marL="0" marR="0" marB="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ACDCC"/>
                    </a:solidFill>
                  </a:tcPr>
                </a:tc>
                <a:tc>
                  <a:txBody>
                    <a:bodyPr/>
                    <a:lstStyle/>
                    <a:p>
                      <a:pPr marL="635" algn="ctr">
                        <a:lnSpc>
                          <a:spcPct val="100000"/>
                        </a:lnSpc>
                        <a:spcBef>
                          <a:spcPts val="360"/>
                        </a:spcBef>
                      </a:pPr>
                      <a:r>
                        <a:rPr sz="1200" spc="-10">
                          <a:latin typeface="Franklin Gothic Book"/>
                          <a:cs typeface="Franklin Gothic Book"/>
                        </a:rPr>
                        <a:t>Eligibility</a:t>
                      </a:r>
                      <a:endParaRPr sz="1200">
                        <a:latin typeface="Franklin Gothic Book"/>
                        <a:cs typeface="Franklin Gothic Book"/>
                      </a:endParaRPr>
                    </a:p>
                  </a:txBody>
                  <a:tcPr marL="0" marR="0" marB="0">
                    <a:lnL w="9525">
                      <a:solidFill>
                        <a:srgbClr val="FFFFFF"/>
                      </a:solidFill>
                      <a:prstDash val="solid"/>
                    </a:lnL>
                    <a:lnR w="9525">
                      <a:solidFill>
                        <a:srgbClr val="FFFFFF"/>
                      </a:solidFill>
                      <a:prstDash val="solid"/>
                    </a:lnR>
                    <a:lnT w="28575">
                      <a:solidFill>
                        <a:srgbClr val="FFFFFF"/>
                      </a:solidFill>
                      <a:prstDash val="solid"/>
                    </a:lnT>
                    <a:lnB w="9525">
                      <a:solidFill>
                        <a:srgbClr val="FFFFFF"/>
                      </a:solidFill>
                      <a:prstDash val="solid"/>
                    </a:lnB>
                    <a:solidFill>
                      <a:srgbClr val="CACDCC"/>
                    </a:solidFill>
                  </a:tcPr>
                </a:tc>
                <a:extLst>
                  <a:ext uri="{0D108BD9-81ED-4DB2-BD59-A6C34878D82A}">
                    <a16:rowId xmlns:a16="http://schemas.microsoft.com/office/drawing/2014/main" val="10001"/>
                  </a:ext>
                </a:extLst>
              </a:tr>
              <a:tr h="1088390">
                <a:tc>
                  <a:txBody>
                    <a:bodyPr/>
                    <a:lstStyle/>
                    <a:p>
                      <a:pPr marL="635" algn="ctr">
                        <a:lnSpc>
                          <a:spcPts val="1415"/>
                        </a:lnSpc>
                        <a:spcBef>
                          <a:spcPts val="215"/>
                        </a:spcBef>
                      </a:pPr>
                      <a:r>
                        <a:rPr sz="1200" spc="-10">
                          <a:solidFill>
                            <a:srgbClr val="FFFFFF"/>
                          </a:solidFill>
                          <a:latin typeface="Franklin Gothic Book"/>
                          <a:cs typeface="Franklin Gothic Book"/>
                        </a:rPr>
                        <a:t>Massachusetts</a:t>
                      </a:r>
                      <a:r>
                        <a:rPr sz="1200" spc="-5">
                          <a:solidFill>
                            <a:srgbClr val="FFFFFF"/>
                          </a:solidFill>
                          <a:latin typeface="Franklin Gothic Book"/>
                          <a:cs typeface="Franklin Gothic Book"/>
                        </a:rPr>
                        <a:t> </a:t>
                      </a:r>
                      <a:r>
                        <a:rPr sz="1200">
                          <a:solidFill>
                            <a:srgbClr val="FFFFFF"/>
                          </a:solidFill>
                          <a:latin typeface="Franklin Gothic Book"/>
                          <a:cs typeface="Franklin Gothic Book"/>
                        </a:rPr>
                        <a:t>State</a:t>
                      </a:r>
                      <a:r>
                        <a:rPr sz="1200" spc="25">
                          <a:solidFill>
                            <a:srgbClr val="FFFFFF"/>
                          </a:solidFill>
                          <a:latin typeface="Franklin Gothic Book"/>
                          <a:cs typeface="Franklin Gothic Book"/>
                        </a:rPr>
                        <a:t> </a:t>
                      </a:r>
                      <a:r>
                        <a:rPr sz="1200" spc="-10">
                          <a:solidFill>
                            <a:srgbClr val="FFFFFF"/>
                          </a:solidFill>
                          <a:latin typeface="Franklin Gothic Book"/>
                          <a:cs typeface="Franklin Gothic Book"/>
                        </a:rPr>
                        <a:t>Employees’</a:t>
                      </a:r>
                      <a:endParaRPr sz="1200">
                        <a:latin typeface="Franklin Gothic Book"/>
                        <a:cs typeface="Franklin Gothic Book"/>
                      </a:endParaRPr>
                    </a:p>
                    <a:p>
                      <a:pPr algn="ctr">
                        <a:lnSpc>
                          <a:spcPts val="1415"/>
                        </a:lnSpc>
                      </a:pPr>
                      <a:r>
                        <a:rPr sz="1200">
                          <a:solidFill>
                            <a:srgbClr val="FFFFFF"/>
                          </a:solidFill>
                          <a:latin typeface="Franklin Gothic Book"/>
                          <a:cs typeface="Franklin Gothic Book"/>
                        </a:rPr>
                        <a:t>Retirement</a:t>
                      </a:r>
                      <a:r>
                        <a:rPr sz="1200" spc="-65">
                          <a:solidFill>
                            <a:srgbClr val="FFFFFF"/>
                          </a:solidFill>
                          <a:latin typeface="Franklin Gothic Book"/>
                          <a:cs typeface="Franklin Gothic Book"/>
                        </a:rPr>
                        <a:t> </a:t>
                      </a:r>
                      <a:r>
                        <a:rPr sz="1200" spc="-10">
                          <a:solidFill>
                            <a:srgbClr val="FFFFFF"/>
                          </a:solidFill>
                          <a:latin typeface="Franklin Gothic Book"/>
                          <a:cs typeface="Franklin Gothic Book"/>
                        </a:rPr>
                        <a:t>System</a:t>
                      </a:r>
                      <a:endParaRPr sz="1200">
                        <a:latin typeface="Franklin Gothic Book"/>
                        <a:cs typeface="Franklin Gothic Book"/>
                      </a:endParaRPr>
                    </a:p>
                  </a:txBody>
                  <a:tcPr marL="0" marR="0" marT="2730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2F18"/>
                    </a:solidFill>
                  </a:tcPr>
                </a:tc>
                <a:tc>
                  <a:txBody>
                    <a:bodyPr/>
                    <a:lstStyle/>
                    <a:p>
                      <a:pPr algn="ctr">
                        <a:lnSpc>
                          <a:spcPct val="100000"/>
                        </a:lnSpc>
                        <a:spcBef>
                          <a:spcPts val="215"/>
                        </a:spcBef>
                      </a:pPr>
                      <a:r>
                        <a:rPr sz="1200" spc="-10">
                          <a:latin typeface="Franklin Gothic Book"/>
                          <a:cs typeface="Franklin Gothic Book"/>
                        </a:rPr>
                        <a:t>MSERS</a:t>
                      </a:r>
                      <a:endParaRPr sz="1200">
                        <a:latin typeface="Franklin Gothic Book"/>
                        <a:cs typeface="Franklin Gothic Book"/>
                      </a:endParaRPr>
                    </a:p>
                  </a:txBody>
                  <a:tcPr marL="0" marR="0" marT="2730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7E8E7"/>
                    </a:solidFill>
                  </a:tcPr>
                </a:tc>
                <a:tc>
                  <a:txBody>
                    <a:bodyPr/>
                    <a:lstStyle/>
                    <a:p>
                      <a:pPr marL="127000" marR="118745" indent="337820">
                        <a:lnSpc>
                          <a:spcPct val="97100"/>
                        </a:lnSpc>
                        <a:spcBef>
                          <a:spcPts val="254"/>
                        </a:spcBef>
                      </a:pPr>
                      <a:r>
                        <a:rPr sz="1200">
                          <a:latin typeface="Franklin Gothic Book"/>
                          <a:cs typeface="Franklin Gothic Book"/>
                        </a:rPr>
                        <a:t>Defined</a:t>
                      </a:r>
                      <a:r>
                        <a:rPr sz="1200" spc="-30">
                          <a:latin typeface="Franklin Gothic Book"/>
                          <a:cs typeface="Franklin Gothic Book"/>
                        </a:rPr>
                        <a:t> </a:t>
                      </a:r>
                      <a:r>
                        <a:rPr sz="1200">
                          <a:latin typeface="Franklin Gothic Book"/>
                          <a:cs typeface="Franklin Gothic Book"/>
                        </a:rPr>
                        <a:t>benefit</a:t>
                      </a:r>
                      <a:r>
                        <a:rPr sz="1200" spc="-25">
                          <a:latin typeface="Franklin Gothic Book"/>
                          <a:cs typeface="Franklin Gothic Book"/>
                        </a:rPr>
                        <a:t> </a:t>
                      </a:r>
                      <a:r>
                        <a:rPr sz="1200">
                          <a:latin typeface="Franklin Gothic Book"/>
                          <a:cs typeface="Franklin Gothic Book"/>
                        </a:rPr>
                        <a:t>plan</a:t>
                      </a:r>
                      <a:r>
                        <a:rPr sz="1200" spc="-10">
                          <a:latin typeface="Franklin Gothic Book"/>
                          <a:cs typeface="Franklin Gothic Book"/>
                        </a:rPr>
                        <a:t> </a:t>
                      </a:r>
                      <a:r>
                        <a:rPr sz="1200" spc="-20">
                          <a:latin typeface="Franklin Gothic Book"/>
                          <a:cs typeface="Franklin Gothic Book"/>
                        </a:rPr>
                        <a:t>that </a:t>
                      </a:r>
                      <a:r>
                        <a:rPr sz="1200" spc="-10">
                          <a:latin typeface="Franklin Gothic Book"/>
                          <a:cs typeface="Franklin Gothic Book"/>
                        </a:rPr>
                        <a:t>provides</a:t>
                      </a:r>
                      <a:r>
                        <a:rPr sz="1200" spc="-5">
                          <a:latin typeface="Franklin Gothic Book"/>
                          <a:cs typeface="Franklin Gothic Book"/>
                        </a:rPr>
                        <a:t> </a:t>
                      </a:r>
                      <a:r>
                        <a:rPr sz="1200">
                          <a:latin typeface="Franklin Gothic Book"/>
                          <a:cs typeface="Franklin Gothic Book"/>
                        </a:rPr>
                        <a:t>predictable</a:t>
                      </a:r>
                      <a:r>
                        <a:rPr sz="1200" spc="-15">
                          <a:latin typeface="Franklin Gothic Book"/>
                          <a:cs typeface="Franklin Gothic Book"/>
                        </a:rPr>
                        <a:t> </a:t>
                      </a:r>
                      <a:r>
                        <a:rPr sz="1200">
                          <a:latin typeface="Franklin Gothic Book"/>
                          <a:cs typeface="Franklin Gothic Book"/>
                        </a:rPr>
                        <a:t>&amp;</a:t>
                      </a:r>
                      <a:r>
                        <a:rPr sz="1200" spc="-15">
                          <a:latin typeface="Franklin Gothic Book"/>
                          <a:cs typeface="Franklin Gothic Book"/>
                        </a:rPr>
                        <a:t> </a:t>
                      </a:r>
                      <a:r>
                        <a:rPr sz="1200" spc="-10">
                          <a:latin typeface="Franklin Gothic Book"/>
                          <a:cs typeface="Franklin Gothic Book"/>
                        </a:rPr>
                        <a:t>guaranteed </a:t>
                      </a:r>
                      <a:r>
                        <a:rPr sz="1200">
                          <a:latin typeface="Franklin Gothic Book"/>
                          <a:cs typeface="Franklin Gothic Book"/>
                        </a:rPr>
                        <a:t>income</a:t>
                      </a:r>
                      <a:r>
                        <a:rPr sz="1200" spc="-45">
                          <a:latin typeface="Franklin Gothic Book"/>
                          <a:cs typeface="Franklin Gothic Book"/>
                        </a:rPr>
                        <a:t> </a:t>
                      </a:r>
                      <a:r>
                        <a:rPr sz="1200">
                          <a:latin typeface="Franklin Gothic Book"/>
                          <a:cs typeface="Franklin Gothic Book"/>
                        </a:rPr>
                        <a:t>(benefits</a:t>
                      </a:r>
                      <a:r>
                        <a:rPr sz="1200" spc="-25">
                          <a:latin typeface="Franklin Gothic Book"/>
                          <a:cs typeface="Franklin Gothic Book"/>
                        </a:rPr>
                        <a:t> </a:t>
                      </a:r>
                      <a:r>
                        <a:rPr sz="1200">
                          <a:latin typeface="Franklin Gothic Book"/>
                          <a:cs typeface="Franklin Gothic Book"/>
                        </a:rPr>
                        <a:t>calculated</a:t>
                      </a:r>
                      <a:r>
                        <a:rPr sz="1200" spc="-25">
                          <a:latin typeface="Franklin Gothic Book"/>
                          <a:cs typeface="Franklin Gothic Book"/>
                        </a:rPr>
                        <a:t> </a:t>
                      </a:r>
                      <a:r>
                        <a:rPr sz="1200">
                          <a:latin typeface="Franklin Gothic Book"/>
                          <a:cs typeface="Franklin Gothic Book"/>
                        </a:rPr>
                        <a:t>using</a:t>
                      </a:r>
                      <a:r>
                        <a:rPr sz="1200" spc="-35">
                          <a:latin typeface="Franklin Gothic Book"/>
                          <a:cs typeface="Franklin Gothic Book"/>
                        </a:rPr>
                        <a:t> </a:t>
                      </a:r>
                      <a:r>
                        <a:rPr sz="1200" spc="-50">
                          <a:latin typeface="Franklin Gothic Book"/>
                          <a:cs typeface="Franklin Gothic Book"/>
                        </a:rPr>
                        <a:t>a</a:t>
                      </a:r>
                      <a:endParaRPr sz="1200">
                        <a:latin typeface="Franklin Gothic Book"/>
                        <a:cs typeface="Franklin Gothic Book"/>
                      </a:endParaRPr>
                    </a:p>
                    <a:p>
                      <a:pPr marL="1000125">
                        <a:lnSpc>
                          <a:spcPts val="1405"/>
                        </a:lnSpc>
                      </a:pPr>
                      <a:r>
                        <a:rPr sz="1200" spc="-10">
                          <a:latin typeface="Franklin Gothic Book"/>
                          <a:cs typeface="Franklin Gothic Book"/>
                        </a:rPr>
                        <a:t>formula)</a:t>
                      </a:r>
                      <a:endParaRPr sz="1200">
                        <a:latin typeface="Franklin Gothic Book"/>
                        <a:cs typeface="Franklin Gothic Book"/>
                      </a:endParaRPr>
                    </a:p>
                  </a:txBody>
                  <a:tcPr marL="0" marR="0" marT="32384"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7E8E7"/>
                    </a:solidFill>
                  </a:tcPr>
                </a:tc>
                <a:tc>
                  <a:txBody>
                    <a:bodyPr/>
                    <a:lstStyle/>
                    <a:p>
                      <a:pPr marL="161925" marR="153035" algn="ctr">
                        <a:lnSpc>
                          <a:spcPts val="1390"/>
                        </a:lnSpc>
                        <a:spcBef>
                          <a:spcPts val="305"/>
                        </a:spcBef>
                      </a:pPr>
                      <a:r>
                        <a:rPr sz="1200">
                          <a:latin typeface="Franklin Gothic Book"/>
                          <a:cs typeface="Franklin Gothic Book"/>
                        </a:rPr>
                        <a:t>Classified</a:t>
                      </a:r>
                      <a:r>
                        <a:rPr sz="1200" spc="-10">
                          <a:latin typeface="Franklin Gothic Book"/>
                          <a:cs typeface="Franklin Gothic Book"/>
                        </a:rPr>
                        <a:t> Employees,</a:t>
                      </a:r>
                      <a:r>
                        <a:rPr sz="1200" spc="-20">
                          <a:latin typeface="Franklin Gothic Book"/>
                          <a:cs typeface="Franklin Gothic Book"/>
                        </a:rPr>
                        <a:t> </a:t>
                      </a:r>
                      <a:r>
                        <a:rPr sz="1200" spc="-10">
                          <a:latin typeface="Franklin Gothic Book"/>
                          <a:cs typeface="Franklin Gothic Book"/>
                        </a:rPr>
                        <a:t>Faculty,</a:t>
                      </a:r>
                      <a:r>
                        <a:rPr sz="1200" spc="-20">
                          <a:latin typeface="Franklin Gothic Book"/>
                          <a:cs typeface="Franklin Gothic Book"/>
                        </a:rPr>
                        <a:t> Unit </a:t>
                      </a:r>
                      <a:r>
                        <a:rPr sz="1200" spc="-10">
                          <a:latin typeface="Franklin Gothic Book"/>
                          <a:cs typeface="Franklin Gothic Book"/>
                        </a:rPr>
                        <a:t>Professionals</a:t>
                      </a:r>
                      <a:r>
                        <a:rPr sz="1200" spc="15">
                          <a:latin typeface="Franklin Gothic Book"/>
                          <a:cs typeface="Franklin Gothic Book"/>
                        </a:rPr>
                        <a:t> </a:t>
                      </a:r>
                      <a:r>
                        <a:rPr sz="1200">
                          <a:latin typeface="Franklin Gothic Book"/>
                          <a:cs typeface="Franklin Gothic Book"/>
                        </a:rPr>
                        <a:t>and</a:t>
                      </a:r>
                      <a:r>
                        <a:rPr sz="1200" spc="-5">
                          <a:latin typeface="Franklin Gothic Book"/>
                          <a:cs typeface="Franklin Gothic Book"/>
                        </a:rPr>
                        <a:t> </a:t>
                      </a:r>
                      <a:r>
                        <a:rPr sz="1200" spc="-20">
                          <a:latin typeface="Franklin Gothic Book"/>
                          <a:cs typeface="Franklin Gothic Book"/>
                        </a:rPr>
                        <a:t>Non-</a:t>
                      </a:r>
                      <a:endParaRPr sz="1200">
                        <a:latin typeface="Franklin Gothic Book"/>
                        <a:cs typeface="Franklin Gothic Book"/>
                      </a:endParaRPr>
                    </a:p>
                    <a:p>
                      <a:pPr marL="3175" algn="ctr">
                        <a:lnSpc>
                          <a:spcPts val="1370"/>
                        </a:lnSpc>
                      </a:pPr>
                      <a:r>
                        <a:rPr sz="1200">
                          <a:latin typeface="Franklin Gothic Book"/>
                          <a:cs typeface="Franklin Gothic Book"/>
                        </a:rPr>
                        <a:t>Unit</a:t>
                      </a:r>
                      <a:r>
                        <a:rPr sz="1200" spc="-30">
                          <a:latin typeface="Franklin Gothic Book"/>
                          <a:cs typeface="Franklin Gothic Book"/>
                        </a:rPr>
                        <a:t> </a:t>
                      </a:r>
                      <a:r>
                        <a:rPr sz="1200" spc="-10">
                          <a:latin typeface="Franklin Gothic Book"/>
                          <a:cs typeface="Franklin Gothic Book"/>
                        </a:rPr>
                        <a:t>Professionals</a:t>
                      </a:r>
                      <a:endParaRPr sz="1200">
                        <a:latin typeface="Franklin Gothic Book"/>
                        <a:cs typeface="Franklin Gothic Book"/>
                      </a:endParaRPr>
                    </a:p>
                  </a:txBody>
                  <a:tcPr marL="0" marR="0" marT="3873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7E8E7"/>
                    </a:solidFill>
                  </a:tcPr>
                </a:tc>
                <a:extLst>
                  <a:ext uri="{0D108BD9-81ED-4DB2-BD59-A6C34878D82A}">
                    <a16:rowId xmlns:a16="http://schemas.microsoft.com/office/drawing/2014/main" val="10002"/>
                  </a:ext>
                </a:extLst>
              </a:tr>
              <a:tr h="1673860">
                <a:tc>
                  <a:txBody>
                    <a:bodyPr/>
                    <a:lstStyle/>
                    <a:p>
                      <a:pPr algn="ctr">
                        <a:lnSpc>
                          <a:spcPct val="100000"/>
                        </a:lnSpc>
                        <a:spcBef>
                          <a:spcPts val="215"/>
                        </a:spcBef>
                      </a:pPr>
                      <a:r>
                        <a:rPr sz="1200">
                          <a:solidFill>
                            <a:srgbClr val="FFFFFF"/>
                          </a:solidFill>
                          <a:latin typeface="Franklin Gothic Book"/>
                          <a:cs typeface="Franklin Gothic Book"/>
                        </a:rPr>
                        <a:t>Optional</a:t>
                      </a:r>
                      <a:r>
                        <a:rPr sz="1200" spc="-65">
                          <a:solidFill>
                            <a:srgbClr val="FFFFFF"/>
                          </a:solidFill>
                          <a:latin typeface="Franklin Gothic Book"/>
                          <a:cs typeface="Franklin Gothic Book"/>
                        </a:rPr>
                        <a:t> </a:t>
                      </a:r>
                      <a:r>
                        <a:rPr sz="1200">
                          <a:solidFill>
                            <a:srgbClr val="FFFFFF"/>
                          </a:solidFill>
                          <a:latin typeface="Franklin Gothic Book"/>
                          <a:cs typeface="Franklin Gothic Book"/>
                        </a:rPr>
                        <a:t>Retirement</a:t>
                      </a:r>
                      <a:r>
                        <a:rPr sz="1200" spc="-55">
                          <a:solidFill>
                            <a:srgbClr val="FFFFFF"/>
                          </a:solidFill>
                          <a:latin typeface="Franklin Gothic Book"/>
                          <a:cs typeface="Franklin Gothic Book"/>
                        </a:rPr>
                        <a:t> </a:t>
                      </a:r>
                      <a:r>
                        <a:rPr sz="1200" spc="-10">
                          <a:solidFill>
                            <a:srgbClr val="FFFFFF"/>
                          </a:solidFill>
                          <a:latin typeface="Franklin Gothic Book"/>
                          <a:cs typeface="Franklin Gothic Book"/>
                        </a:rPr>
                        <a:t>Program</a:t>
                      </a:r>
                      <a:endParaRPr sz="1200">
                        <a:latin typeface="Franklin Gothic Book"/>
                        <a:cs typeface="Franklin Gothic Book"/>
                      </a:endParaRPr>
                    </a:p>
                  </a:txBody>
                  <a:tcPr marL="0" marR="0" marT="2730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2F18"/>
                    </a:solidFill>
                  </a:tcPr>
                </a:tc>
                <a:tc>
                  <a:txBody>
                    <a:bodyPr/>
                    <a:lstStyle/>
                    <a:p>
                      <a:pPr marL="635" algn="ctr">
                        <a:lnSpc>
                          <a:spcPct val="100000"/>
                        </a:lnSpc>
                        <a:spcBef>
                          <a:spcPts val="215"/>
                        </a:spcBef>
                      </a:pPr>
                      <a:r>
                        <a:rPr sz="1200" spc="-25">
                          <a:latin typeface="Franklin Gothic Book"/>
                          <a:cs typeface="Franklin Gothic Book"/>
                        </a:rPr>
                        <a:t>ORP</a:t>
                      </a:r>
                      <a:endParaRPr sz="1200">
                        <a:latin typeface="Franklin Gothic Book"/>
                        <a:cs typeface="Franklin Gothic Book"/>
                      </a:endParaRPr>
                    </a:p>
                  </a:txBody>
                  <a:tcPr marL="0" marR="0" marT="2730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ACDCC"/>
                    </a:solidFill>
                  </a:tcPr>
                </a:tc>
                <a:tc>
                  <a:txBody>
                    <a:bodyPr/>
                    <a:lstStyle/>
                    <a:p>
                      <a:pPr marL="303530" marR="294640" algn="ctr">
                        <a:lnSpc>
                          <a:spcPts val="1390"/>
                        </a:lnSpc>
                        <a:spcBef>
                          <a:spcPts val="305"/>
                        </a:spcBef>
                      </a:pPr>
                      <a:r>
                        <a:rPr sz="1200">
                          <a:latin typeface="Franklin Gothic Book"/>
                          <a:cs typeface="Franklin Gothic Book"/>
                        </a:rPr>
                        <a:t>Defined</a:t>
                      </a:r>
                      <a:r>
                        <a:rPr sz="1200" spc="-45">
                          <a:latin typeface="Franklin Gothic Book"/>
                          <a:cs typeface="Franklin Gothic Book"/>
                        </a:rPr>
                        <a:t> </a:t>
                      </a:r>
                      <a:r>
                        <a:rPr sz="1200">
                          <a:latin typeface="Franklin Gothic Book"/>
                          <a:cs typeface="Franklin Gothic Book"/>
                        </a:rPr>
                        <a:t>contribution</a:t>
                      </a:r>
                      <a:r>
                        <a:rPr sz="1200" spc="-25">
                          <a:latin typeface="Franklin Gothic Book"/>
                          <a:cs typeface="Franklin Gothic Book"/>
                        </a:rPr>
                        <a:t> </a:t>
                      </a:r>
                      <a:r>
                        <a:rPr sz="1200">
                          <a:latin typeface="Franklin Gothic Book"/>
                          <a:cs typeface="Franklin Gothic Book"/>
                        </a:rPr>
                        <a:t>plan</a:t>
                      </a:r>
                      <a:r>
                        <a:rPr sz="1200" spc="-40">
                          <a:latin typeface="Franklin Gothic Book"/>
                          <a:cs typeface="Franklin Gothic Book"/>
                        </a:rPr>
                        <a:t> </a:t>
                      </a:r>
                      <a:r>
                        <a:rPr sz="1200" spc="-20">
                          <a:latin typeface="Franklin Gothic Book"/>
                          <a:cs typeface="Franklin Gothic Book"/>
                        </a:rPr>
                        <a:t>that </a:t>
                      </a:r>
                      <a:r>
                        <a:rPr sz="1200" spc="-10">
                          <a:latin typeface="Franklin Gothic Book"/>
                          <a:cs typeface="Franklin Gothic Book"/>
                        </a:rPr>
                        <a:t>provides</a:t>
                      </a:r>
                      <a:r>
                        <a:rPr sz="1200" spc="-5">
                          <a:latin typeface="Franklin Gothic Book"/>
                          <a:cs typeface="Franklin Gothic Book"/>
                        </a:rPr>
                        <a:t> </a:t>
                      </a:r>
                      <a:r>
                        <a:rPr sz="1200">
                          <a:latin typeface="Franklin Gothic Book"/>
                          <a:cs typeface="Franklin Gothic Book"/>
                        </a:rPr>
                        <a:t>income</a:t>
                      </a:r>
                      <a:r>
                        <a:rPr sz="1200" spc="-25">
                          <a:latin typeface="Franklin Gothic Book"/>
                          <a:cs typeface="Franklin Gothic Book"/>
                        </a:rPr>
                        <a:t> </a:t>
                      </a:r>
                      <a:r>
                        <a:rPr sz="1200">
                          <a:latin typeface="Franklin Gothic Book"/>
                          <a:cs typeface="Franklin Gothic Book"/>
                        </a:rPr>
                        <a:t>based</a:t>
                      </a:r>
                      <a:r>
                        <a:rPr sz="1200" spc="-5">
                          <a:latin typeface="Franklin Gothic Book"/>
                          <a:cs typeface="Franklin Gothic Book"/>
                        </a:rPr>
                        <a:t> </a:t>
                      </a:r>
                      <a:r>
                        <a:rPr sz="1200" spc="-25">
                          <a:latin typeface="Franklin Gothic Book"/>
                          <a:cs typeface="Franklin Gothic Book"/>
                        </a:rPr>
                        <a:t>on</a:t>
                      </a:r>
                      <a:endParaRPr sz="1200">
                        <a:latin typeface="Franklin Gothic Book"/>
                        <a:cs typeface="Franklin Gothic Book"/>
                      </a:endParaRPr>
                    </a:p>
                    <a:p>
                      <a:pPr marL="231775" marR="223520" indent="635" algn="ctr">
                        <a:lnSpc>
                          <a:spcPts val="1400"/>
                        </a:lnSpc>
                        <a:spcBef>
                          <a:spcPts val="5"/>
                        </a:spcBef>
                      </a:pPr>
                      <a:r>
                        <a:rPr sz="1200">
                          <a:latin typeface="Franklin Gothic Book"/>
                          <a:cs typeface="Franklin Gothic Book"/>
                        </a:rPr>
                        <a:t>the</a:t>
                      </a:r>
                      <a:r>
                        <a:rPr sz="1200" spc="-35">
                          <a:latin typeface="Franklin Gothic Book"/>
                          <a:cs typeface="Franklin Gothic Book"/>
                        </a:rPr>
                        <a:t> </a:t>
                      </a:r>
                      <a:r>
                        <a:rPr sz="1200" spc="-10">
                          <a:latin typeface="Franklin Gothic Book"/>
                          <a:cs typeface="Franklin Gothic Book"/>
                        </a:rPr>
                        <a:t>investment</a:t>
                      </a:r>
                      <a:r>
                        <a:rPr sz="1200">
                          <a:latin typeface="Franklin Gothic Book"/>
                          <a:cs typeface="Franklin Gothic Book"/>
                        </a:rPr>
                        <a:t> performance</a:t>
                      </a:r>
                      <a:r>
                        <a:rPr sz="1200" spc="-20">
                          <a:latin typeface="Franklin Gothic Book"/>
                          <a:cs typeface="Franklin Gothic Book"/>
                        </a:rPr>
                        <a:t> </a:t>
                      </a:r>
                      <a:r>
                        <a:rPr sz="1200" spc="-25">
                          <a:latin typeface="Franklin Gothic Book"/>
                          <a:cs typeface="Franklin Gothic Book"/>
                        </a:rPr>
                        <a:t>of </a:t>
                      </a:r>
                      <a:r>
                        <a:rPr sz="1200">
                          <a:latin typeface="Franklin Gothic Book"/>
                          <a:cs typeface="Franklin Gothic Book"/>
                        </a:rPr>
                        <a:t>your</a:t>
                      </a:r>
                      <a:r>
                        <a:rPr sz="1200" spc="-30">
                          <a:latin typeface="Franklin Gothic Book"/>
                          <a:cs typeface="Franklin Gothic Book"/>
                        </a:rPr>
                        <a:t> </a:t>
                      </a:r>
                      <a:r>
                        <a:rPr sz="1200">
                          <a:latin typeface="Franklin Gothic Book"/>
                          <a:cs typeface="Franklin Gothic Book"/>
                        </a:rPr>
                        <a:t>individual</a:t>
                      </a:r>
                      <a:r>
                        <a:rPr sz="1200" spc="-25">
                          <a:latin typeface="Franklin Gothic Book"/>
                          <a:cs typeface="Franklin Gothic Book"/>
                        </a:rPr>
                        <a:t> </a:t>
                      </a:r>
                      <a:r>
                        <a:rPr sz="1200">
                          <a:latin typeface="Franklin Gothic Book"/>
                          <a:cs typeface="Franklin Gothic Book"/>
                        </a:rPr>
                        <a:t>account</a:t>
                      </a:r>
                      <a:r>
                        <a:rPr sz="1200" spc="-15">
                          <a:latin typeface="Franklin Gothic Book"/>
                          <a:cs typeface="Franklin Gothic Book"/>
                        </a:rPr>
                        <a:t> </a:t>
                      </a:r>
                      <a:r>
                        <a:rPr sz="1200" spc="-10">
                          <a:latin typeface="Franklin Gothic Book"/>
                          <a:cs typeface="Franklin Gothic Book"/>
                        </a:rPr>
                        <a:t>balance,</a:t>
                      </a:r>
                      <a:endParaRPr sz="1200">
                        <a:latin typeface="Franklin Gothic Book"/>
                        <a:cs typeface="Franklin Gothic Book"/>
                      </a:endParaRPr>
                    </a:p>
                    <a:p>
                      <a:pPr marL="1270" algn="ctr">
                        <a:lnSpc>
                          <a:spcPts val="1360"/>
                        </a:lnSpc>
                      </a:pPr>
                      <a:r>
                        <a:rPr sz="1200">
                          <a:latin typeface="Franklin Gothic Book"/>
                          <a:cs typeface="Franklin Gothic Book"/>
                        </a:rPr>
                        <a:t>which</a:t>
                      </a:r>
                      <a:r>
                        <a:rPr sz="1200" spc="-25">
                          <a:latin typeface="Franklin Gothic Book"/>
                          <a:cs typeface="Franklin Gothic Book"/>
                        </a:rPr>
                        <a:t> </a:t>
                      </a:r>
                      <a:r>
                        <a:rPr sz="1200">
                          <a:latin typeface="Franklin Gothic Book"/>
                          <a:cs typeface="Franklin Gothic Book"/>
                        </a:rPr>
                        <a:t>you</a:t>
                      </a:r>
                      <a:r>
                        <a:rPr sz="1200" spc="-40">
                          <a:latin typeface="Franklin Gothic Book"/>
                          <a:cs typeface="Franklin Gothic Book"/>
                        </a:rPr>
                        <a:t> </a:t>
                      </a:r>
                      <a:r>
                        <a:rPr sz="1200">
                          <a:latin typeface="Franklin Gothic Book"/>
                          <a:cs typeface="Franklin Gothic Book"/>
                        </a:rPr>
                        <a:t>decide</a:t>
                      </a:r>
                      <a:r>
                        <a:rPr sz="1200" spc="-25">
                          <a:latin typeface="Franklin Gothic Book"/>
                          <a:cs typeface="Franklin Gothic Book"/>
                        </a:rPr>
                        <a:t> </a:t>
                      </a:r>
                      <a:r>
                        <a:rPr sz="1200">
                          <a:latin typeface="Franklin Gothic Book"/>
                          <a:cs typeface="Franklin Gothic Book"/>
                        </a:rPr>
                        <a:t>how</a:t>
                      </a:r>
                      <a:r>
                        <a:rPr sz="1200" spc="-35">
                          <a:latin typeface="Franklin Gothic Book"/>
                          <a:cs typeface="Franklin Gothic Book"/>
                        </a:rPr>
                        <a:t> </a:t>
                      </a:r>
                      <a:r>
                        <a:rPr sz="1200">
                          <a:latin typeface="Franklin Gothic Book"/>
                          <a:cs typeface="Franklin Gothic Book"/>
                        </a:rPr>
                        <a:t>to</a:t>
                      </a:r>
                      <a:r>
                        <a:rPr sz="1200" spc="-30">
                          <a:latin typeface="Franklin Gothic Book"/>
                          <a:cs typeface="Franklin Gothic Book"/>
                        </a:rPr>
                        <a:t> </a:t>
                      </a:r>
                      <a:r>
                        <a:rPr sz="1200" spc="-10">
                          <a:latin typeface="Franklin Gothic Book"/>
                          <a:cs typeface="Franklin Gothic Book"/>
                        </a:rPr>
                        <a:t>invest</a:t>
                      </a:r>
                      <a:endParaRPr sz="1200">
                        <a:latin typeface="Franklin Gothic Book"/>
                        <a:cs typeface="Franklin Gothic Book"/>
                      </a:endParaRPr>
                    </a:p>
                  </a:txBody>
                  <a:tcPr marL="0" marR="0" marT="3873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ACDCC"/>
                    </a:solidFill>
                  </a:tcPr>
                </a:tc>
                <a:tc>
                  <a:txBody>
                    <a:bodyPr/>
                    <a:lstStyle/>
                    <a:p>
                      <a:pPr marL="842010" marR="101600" indent="-730250">
                        <a:lnSpc>
                          <a:spcPts val="1390"/>
                        </a:lnSpc>
                        <a:spcBef>
                          <a:spcPts val="305"/>
                        </a:spcBef>
                      </a:pPr>
                      <a:r>
                        <a:rPr sz="1200" spc="-10">
                          <a:latin typeface="Franklin Gothic Book"/>
                          <a:cs typeface="Franklin Gothic Book"/>
                        </a:rPr>
                        <a:t>Faculty, </a:t>
                      </a:r>
                      <a:r>
                        <a:rPr sz="1200">
                          <a:latin typeface="Franklin Gothic Book"/>
                          <a:cs typeface="Franklin Gothic Book"/>
                        </a:rPr>
                        <a:t>Unit</a:t>
                      </a:r>
                      <a:r>
                        <a:rPr sz="1200" spc="-10">
                          <a:latin typeface="Franklin Gothic Book"/>
                          <a:cs typeface="Franklin Gothic Book"/>
                        </a:rPr>
                        <a:t> Professionals,</a:t>
                      </a:r>
                      <a:r>
                        <a:rPr sz="1200" spc="35">
                          <a:latin typeface="Franklin Gothic Book"/>
                          <a:cs typeface="Franklin Gothic Book"/>
                        </a:rPr>
                        <a:t> </a:t>
                      </a:r>
                      <a:r>
                        <a:rPr sz="1200" spc="-10">
                          <a:latin typeface="Franklin Gothic Book"/>
                          <a:cs typeface="Franklin Gothic Book"/>
                        </a:rPr>
                        <a:t>Non-</a:t>
                      </a:r>
                      <a:r>
                        <a:rPr sz="1200" spc="-20">
                          <a:latin typeface="Franklin Gothic Book"/>
                          <a:cs typeface="Franklin Gothic Book"/>
                        </a:rPr>
                        <a:t>Unit </a:t>
                      </a:r>
                      <a:r>
                        <a:rPr sz="1200" spc="-10">
                          <a:latin typeface="Franklin Gothic Book"/>
                          <a:cs typeface="Franklin Gothic Book"/>
                        </a:rPr>
                        <a:t>Professionals</a:t>
                      </a:r>
                      <a:endParaRPr sz="1200">
                        <a:latin typeface="Franklin Gothic Book"/>
                        <a:cs typeface="Franklin Gothic Book"/>
                      </a:endParaRPr>
                    </a:p>
                  </a:txBody>
                  <a:tcPr marL="0" marR="0" marT="38735"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CACDCC"/>
                    </a:solidFill>
                  </a:tcPr>
                </a:tc>
                <a:extLst>
                  <a:ext uri="{0D108BD9-81ED-4DB2-BD59-A6C34878D82A}">
                    <a16:rowId xmlns:a16="http://schemas.microsoft.com/office/drawing/2014/main" val="10003"/>
                  </a:ext>
                </a:extLst>
              </a:tr>
              <a:tr h="626745">
                <a:tc>
                  <a:txBody>
                    <a:bodyPr/>
                    <a:lstStyle/>
                    <a:p>
                      <a:pPr algn="ctr">
                        <a:lnSpc>
                          <a:spcPct val="100000"/>
                        </a:lnSpc>
                        <a:spcBef>
                          <a:spcPts val="220"/>
                        </a:spcBef>
                      </a:pPr>
                      <a:r>
                        <a:rPr sz="1200">
                          <a:solidFill>
                            <a:srgbClr val="FFFFFF"/>
                          </a:solidFill>
                          <a:latin typeface="Franklin Gothic Book"/>
                          <a:cs typeface="Franklin Gothic Book"/>
                        </a:rPr>
                        <a:t>Omnibus</a:t>
                      </a:r>
                      <a:r>
                        <a:rPr sz="1200" spc="-5">
                          <a:solidFill>
                            <a:srgbClr val="FFFFFF"/>
                          </a:solidFill>
                          <a:latin typeface="Franklin Gothic Book"/>
                          <a:cs typeface="Franklin Gothic Book"/>
                        </a:rPr>
                        <a:t> </a:t>
                      </a:r>
                      <a:r>
                        <a:rPr sz="1200">
                          <a:solidFill>
                            <a:srgbClr val="FFFFFF"/>
                          </a:solidFill>
                          <a:latin typeface="Franklin Gothic Book"/>
                          <a:cs typeface="Franklin Gothic Book"/>
                        </a:rPr>
                        <a:t>Budget</a:t>
                      </a:r>
                      <a:r>
                        <a:rPr sz="1200" spc="15">
                          <a:solidFill>
                            <a:srgbClr val="FFFFFF"/>
                          </a:solidFill>
                          <a:latin typeface="Franklin Gothic Book"/>
                          <a:cs typeface="Franklin Gothic Book"/>
                        </a:rPr>
                        <a:t> </a:t>
                      </a:r>
                      <a:r>
                        <a:rPr sz="1200" spc="-10">
                          <a:solidFill>
                            <a:srgbClr val="FFFFFF"/>
                          </a:solidFill>
                          <a:latin typeface="Franklin Gothic Book"/>
                          <a:cs typeface="Franklin Gothic Book"/>
                        </a:rPr>
                        <a:t>Reconciliation</a:t>
                      </a:r>
                      <a:r>
                        <a:rPr sz="1200" spc="-15">
                          <a:solidFill>
                            <a:srgbClr val="FFFFFF"/>
                          </a:solidFill>
                          <a:latin typeface="Franklin Gothic Book"/>
                          <a:cs typeface="Franklin Gothic Book"/>
                        </a:rPr>
                        <a:t> </a:t>
                      </a:r>
                      <a:r>
                        <a:rPr sz="1200" spc="-25">
                          <a:solidFill>
                            <a:srgbClr val="FFFFFF"/>
                          </a:solidFill>
                          <a:latin typeface="Franklin Gothic Book"/>
                          <a:cs typeface="Franklin Gothic Book"/>
                        </a:rPr>
                        <a:t>Act</a:t>
                      </a:r>
                      <a:endParaRPr sz="1200">
                        <a:latin typeface="Franklin Gothic Book"/>
                        <a:cs typeface="Franklin Gothic Book"/>
                      </a:endParaRPr>
                    </a:p>
                  </a:txBody>
                  <a:tcPr marL="0" marR="0" marT="279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2F18"/>
                    </a:solidFill>
                  </a:tcPr>
                </a:tc>
                <a:tc>
                  <a:txBody>
                    <a:bodyPr/>
                    <a:lstStyle/>
                    <a:p>
                      <a:pPr marL="635" algn="ctr">
                        <a:lnSpc>
                          <a:spcPct val="100000"/>
                        </a:lnSpc>
                        <a:spcBef>
                          <a:spcPts val="220"/>
                        </a:spcBef>
                      </a:pPr>
                      <a:r>
                        <a:rPr sz="1200" spc="-20">
                          <a:latin typeface="Franklin Gothic Book"/>
                          <a:cs typeface="Franklin Gothic Book"/>
                        </a:rPr>
                        <a:t>OBRA</a:t>
                      </a:r>
                      <a:endParaRPr sz="1200">
                        <a:latin typeface="Franklin Gothic Book"/>
                        <a:cs typeface="Franklin Gothic Book"/>
                      </a:endParaRPr>
                    </a:p>
                  </a:txBody>
                  <a:tcPr marL="0" marR="0" marT="279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7E8E7"/>
                    </a:solidFill>
                  </a:tcPr>
                </a:tc>
                <a:tc>
                  <a:txBody>
                    <a:bodyPr/>
                    <a:lstStyle/>
                    <a:p>
                      <a:pPr marL="1270" algn="ctr">
                        <a:lnSpc>
                          <a:spcPts val="1415"/>
                        </a:lnSpc>
                        <a:spcBef>
                          <a:spcPts val="220"/>
                        </a:spcBef>
                      </a:pPr>
                      <a:r>
                        <a:rPr sz="1200">
                          <a:latin typeface="Franklin Gothic Book"/>
                          <a:cs typeface="Franklin Gothic Book"/>
                        </a:rPr>
                        <a:t>Massachusetts</a:t>
                      </a:r>
                      <a:r>
                        <a:rPr sz="1200" spc="-40">
                          <a:latin typeface="Franklin Gothic Book"/>
                          <a:cs typeface="Franklin Gothic Book"/>
                        </a:rPr>
                        <a:t> </a:t>
                      </a:r>
                      <a:r>
                        <a:rPr sz="1200">
                          <a:latin typeface="Franklin Gothic Book"/>
                          <a:cs typeface="Franklin Gothic Book"/>
                        </a:rPr>
                        <a:t>Deferred</a:t>
                      </a:r>
                      <a:r>
                        <a:rPr sz="1200" spc="-65">
                          <a:latin typeface="Franklin Gothic Book"/>
                          <a:cs typeface="Franklin Gothic Book"/>
                        </a:rPr>
                        <a:t> </a:t>
                      </a:r>
                      <a:r>
                        <a:rPr sz="1200" spc="-10">
                          <a:latin typeface="Franklin Gothic Book"/>
                          <a:cs typeface="Franklin Gothic Book"/>
                        </a:rPr>
                        <a:t>Compensati</a:t>
                      </a:r>
                      <a:endParaRPr sz="1200">
                        <a:latin typeface="Franklin Gothic Book"/>
                        <a:cs typeface="Franklin Gothic Book"/>
                      </a:endParaRPr>
                    </a:p>
                    <a:p>
                      <a:pPr marR="29209" algn="ctr">
                        <a:lnSpc>
                          <a:spcPts val="1415"/>
                        </a:lnSpc>
                      </a:pPr>
                      <a:r>
                        <a:rPr sz="1200">
                          <a:latin typeface="Franklin Gothic Book"/>
                          <a:cs typeface="Franklin Gothic Book"/>
                        </a:rPr>
                        <a:t>on</a:t>
                      </a:r>
                      <a:r>
                        <a:rPr sz="1200" spc="-15">
                          <a:latin typeface="Franklin Gothic Book"/>
                          <a:cs typeface="Franklin Gothic Book"/>
                        </a:rPr>
                        <a:t> </a:t>
                      </a:r>
                      <a:r>
                        <a:rPr sz="1200">
                          <a:latin typeface="Franklin Gothic Book"/>
                          <a:cs typeface="Franklin Gothic Book"/>
                        </a:rPr>
                        <a:t>Smart</a:t>
                      </a:r>
                      <a:r>
                        <a:rPr sz="1200" spc="15">
                          <a:latin typeface="Franklin Gothic Book"/>
                          <a:cs typeface="Franklin Gothic Book"/>
                        </a:rPr>
                        <a:t> </a:t>
                      </a:r>
                      <a:r>
                        <a:rPr sz="1200" spc="-20">
                          <a:latin typeface="Franklin Gothic Book"/>
                          <a:cs typeface="Franklin Gothic Book"/>
                        </a:rPr>
                        <a:t>Plan</a:t>
                      </a:r>
                      <a:endParaRPr sz="1200">
                        <a:latin typeface="Franklin Gothic Book"/>
                        <a:cs typeface="Franklin Gothic Book"/>
                      </a:endParaRPr>
                    </a:p>
                  </a:txBody>
                  <a:tcPr marL="0" marR="0" marT="279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7E8E7"/>
                    </a:solidFill>
                  </a:tcPr>
                </a:tc>
                <a:tc>
                  <a:txBody>
                    <a:bodyPr/>
                    <a:lstStyle/>
                    <a:p>
                      <a:pPr marL="1905" algn="ctr">
                        <a:lnSpc>
                          <a:spcPct val="100000"/>
                        </a:lnSpc>
                        <a:spcBef>
                          <a:spcPts val="220"/>
                        </a:spcBef>
                      </a:pPr>
                      <a:r>
                        <a:rPr sz="1200">
                          <a:latin typeface="Franklin Gothic Book"/>
                          <a:cs typeface="Franklin Gothic Book"/>
                        </a:rPr>
                        <a:t>Part time</a:t>
                      </a:r>
                      <a:r>
                        <a:rPr sz="1200" spc="-10">
                          <a:latin typeface="Franklin Gothic Book"/>
                          <a:cs typeface="Franklin Gothic Book"/>
                        </a:rPr>
                        <a:t> employees*</a:t>
                      </a:r>
                      <a:endParaRPr sz="1200">
                        <a:latin typeface="Franklin Gothic Book"/>
                        <a:cs typeface="Franklin Gothic Book"/>
                      </a:endParaRPr>
                    </a:p>
                  </a:txBody>
                  <a:tcPr marL="0" marR="0" marT="2794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E7E8E7"/>
                    </a:solidFill>
                  </a:tcPr>
                </a:tc>
                <a:extLst>
                  <a:ext uri="{0D108BD9-81ED-4DB2-BD59-A6C34878D82A}">
                    <a16:rowId xmlns:a16="http://schemas.microsoft.com/office/drawing/2014/main" val="10004"/>
                  </a:ext>
                </a:extLst>
              </a:tr>
            </a:tbl>
          </a:graphicData>
        </a:graphic>
      </p:graphicFrame>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Retirement</a:t>
            </a:r>
            <a:r>
              <a:rPr spc="-40"/>
              <a:t> </a:t>
            </a:r>
            <a:r>
              <a:t>Plans</a:t>
            </a:r>
            <a:r>
              <a:rPr spc="-20"/>
              <a:t> </a:t>
            </a:r>
            <a:r>
              <a:t>-</a:t>
            </a:r>
            <a:r>
              <a:rPr spc="-35"/>
              <a:t> </a:t>
            </a:r>
            <a:r>
              <a:rPr spc="-10"/>
              <a:t>Mandatory</a:t>
            </a:r>
          </a:p>
        </p:txBody>
      </p:sp>
      <p:sp>
        <p:nvSpPr>
          <p:cNvPr id="4" name="object 4"/>
          <p:cNvSpPr txBox="1"/>
          <p:nvPr/>
        </p:nvSpPr>
        <p:spPr>
          <a:xfrm>
            <a:off x="4163948" y="5847689"/>
            <a:ext cx="4284345" cy="868680"/>
          </a:xfrm>
          <a:prstGeom prst="rect">
            <a:avLst/>
          </a:prstGeom>
        </p:spPr>
        <p:txBody>
          <a:bodyPr vert="horz" wrap="square" lIns="0" tIns="33019" rIns="0" bIns="0" rtlCol="0">
            <a:spAutoFit/>
          </a:bodyPr>
          <a:lstStyle/>
          <a:p>
            <a:pPr marL="1228725" marR="5080" indent="-1216660">
              <a:lnSpc>
                <a:spcPts val="1300"/>
              </a:lnSpc>
              <a:spcBef>
                <a:spcPts val="259"/>
              </a:spcBef>
            </a:pPr>
            <a:r>
              <a:rPr sz="1200" spc="-10">
                <a:latin typeface="Franklin Gothic Book"/>
                <a:cs typeface="Franklin Gothic Book"/>
              </a:rPr>
              <a:t>*Exemptions:</a:t>
            </a:r>
            <a:r>
              <a:rPr sz="1200" spc="-20">
                <a:latin typeface="Franklin Gothic Book"/>
                <a:cs typeface="Franklin Gothic Book"/>
              </a:rPr>
              <a:t> </a:t>
            </a:r>
            <a:r>
              <a:rPr sz="1200">
                <a:latin typeface="Franklin Gothic Book"/>
                <a:cs typeface="Franklin Gothic Book"/>
              </a:rPr>
              <a:t>Already</a:t>
            </a:r>
            <a:r>
              <a:rPr sz="1200" spc="-25">
                <a:latin typeface="Franklin Gothic Book"/>
                <a:cs typeface="Franklin Gothic Book"/>
              </a:rPr>
              <a:t> </a:t>
            </a:r>
            <a:r>
              <a:rPr sz="1200">
                <a:latin typeface="Franklin Gothic Book"/>
                <a:cs typeface="Franklin Gothic Book"/>
              </a:rPr>
              <a:t>paying</a:t>
            </a:r>
            <a:r>
              <a:rPr sz="1200" spc="-40">
                <a:latin typeface="Franklin Gothic Book"/>
                <a:cs typeface="Franklin Gothic Book"/>
              </a:rPr>
              <a:t> </a:t>
            </a:r>
            <a:r>
              <a:rPr sz="1200">
                <a:latin typeface="Franklin Gothic Book"/>
                <a:cs typeface="Franklin Gothic Book"/>
              </a:rPr>
              <a:t>into</a:t>
            </a:r>
            <a:r>
              <a:rPr sz="1200" spc="-30">
                <a:latin typeface="Franklin Gothic Book"/>
                <a:cs typeface="Franklin Gothic Book"/>
              </a:rPr>
              <a:t> </a:t>
            </a:r>
            <a:r>
              <a:rPr sz="1200">
                <a:latin typeface="Franklin Gothic Book"/>
                <a:cs typeface="Franklin Gothic Book"/>
              </a:rPr>
              <a:t>MSERS</a:t>
            </a:r>
            <a:r>
              <a:rPr sz="1200" spc="-25">
                <a:latin typeface="Franklin Gothic Book"/>
                <a:cs typeface="Franklin Gothic Book"/>
              </a:rPr>
              <a:t> </a:t>
            </a:r>
            <a:r>
              <a:rPr sz="1200">
                <a:latin typeface="Franklin Gothic Book"/>
                <a:cs typeface="Franklin Gothic Book"/>
              </a:rPr>
              <a:t>or</a:t>
            </a:r>
            <a:r>
              <a:rPr sz="1200" spc="-35">
                <a:latin typeface="Franklin Gothic Book"/>
                <a:cs typeface="Franklin Gothic Book"/>
              </a:rPr>
              <a:t> </a:t>
            </a:r>
            <a:r>
              <a:rPr sz="1200">
                <a:latin typeface="Franklin Gothic Book"/>
                <a:cs typeface="Franklin Gothic Book"/>
              </a:rPr>
              <a:t>ORP/Full</a:t>
            </a:r>
            <a:r>
              <a:rPr sz="1200" spc="-15">
                <a:latin typeface="Franklin Gothic Book"/>
                <a:cs typeface="Franklin Gothic Book"/>
              </a:rPr>
              <a:t> </a:t>
            </a:r>
            <a:r>
              <a:rPr sz="1200">
                <a:latin typeface="Franklin Gothic Book"/>
                <a:cs typeface="Franklin Gothic Book"/>
              </a:rPr>
              <a:t>time</a:t>
            </a:r>
            <a:r>
              <a:rPr sz="1200" spc="-25">
                <a:latin typeface="Franklin Gothic Book"/>
                <a:cs typeface="Franklin Gothic Book"/>
              </a:rPr>
              <a:t> </a:t>
            </a:r>
            <a:r>
              <a:rPr sz="1200" spc="-10">
                <a:latin typeface="Franklin Gothic Book"/>
                <a:cs typeface="Franklin Gothic Book"/>
              </a:rPr>
              <a:t>student </a:t>
            </a:r>
            <a:r>
              <a:rPr sz="1200">
                <a:latin typeface="Franklin Gothic Book"/>
                <a:cs typeface="Franklin Gothic Book"/>
              </a:rPr>
              <a:t>For</a:t>
            </a:r>
            <a:r>
              <a:rPr sz="1200" spc="-20">
                <a:latin typeface="Franklin Gothic Book"/>
                <a:cs typeface="Franklin Gothic Book"/>
              </a:rPr>
              <a:t> </a:t>
            </a:r>
            <a:r>
              <a:rPr sz="1200">
                <a:latin typeface="Franklin Gothic Book"/>
                <a:cs typeface="Franklin Gothic Book"/>
              </a:rPr>
              <a:t>additional</a:t>
            </a:r>
            <a:r>
              <a:rPr sz="1200" spc="-25">
                <a:latin typeface="Franklin Gothic Book"/>
                <a:cs typeface="Franklin Gothic Book"/>
              </a:rPr>
              <a:t> </a:t>
            </a:r>
            <a:r>
              <a:rPr sz="1200" spc="-10">
                <a:latin typeface="Franklin Gothic Book"/>
                <a:cs typeface="Franklin Gothic Book"/>
              </a:rPr>
              <a:t>information,</a:t>
            </a:r>
            <a:r>
              <a:rPr sz="1200" spc="-5">
                <a:latin typeface="Franklin Gothic Book"/>
                <a:cs typeface="Franklin Gothic Book"/>
              </a:rPr>
              <a:t> </a:t>
            </a:r>
            <a:r>
              <a:rPr sz="1200">
                <a:latin typeface="Franklin Gothic Book"/>
                <a:cs typeface="Franklin Gothic Book"/>
              </a:rPr>
              <a:t>visit</a:t>
            </a:r>
            <a:r>
              <a:rPr sz="1200" spc="-25">
                <a:latin typeface="Franklin Gothic Book"/>
                <a:cs typeface="Franklin Gothic Book"/>
              </a:rPr>
              <a:t> </a:t>
            </a:r>
            <a:r>
              <a:rPr sz="1200">
                <a:latin typeface="Franklin Gothic Book"/>
                <a:cs typeface="Franklin Gothic Book"/>
              </a:rPr>
              <a:t>these</a:t>
            </a:r>
            <a:r>
              <a:rPr sz="1200" spc="-10">
                <a:latin typeface="Franklin Gothic Book"/>
                <a:cs typeface="Franklin Gothic Book"/>
              </a:rPr>
              <a:t> websites:</a:t>
            </a:r>
            <a:endParaRPr sz="1200">
              <a:latin typeface="Franklin Gothic Book"/>
              <a:cs typeface="Franklin Gothic Book"/>
            </a:endParaRPr>
          </a:p>
          <a:p>
            <a:pPr marL="1691639" indent="-173355">
              <a:lnSpc>
                <a:spcPts val="1205"/>
              </a:lnSpc>
              <a:buFont typeface="Arial"/>
              <a:buChar char="•"/>
              <a:tabLst>
                <a:tab pos="1691639" algn="l"/>
              </a:tabLst>
            </a:pPr>
            <a:r>
              <a:rPr sz="1200">
                <a:latin typeface="Franklin Gothic Book"/>
                <a:cs typeface="Franklin Gothic Book"/>
              </a:rPr>
              <a:t>MSERS:</a:t>
            </a:r>
            <a:r>
              <a:rPr sz="1200" spc="-40">
                <a:latin typeface="Franklin Gothic Book"/>
                <a:cs typeface="Franklin Gothic Book"/>
              </a:rPr>
              <a:t> </a:t>
            </a:r>
            <a:r>
              <a:rPr sz="1200" u="sng" spc="-10">
                <a:solidFill>
                  <a:srgbClr val="2BB673"/>
                </a:solidFill>
                <a:uFill>
                  <a:solidFill>
                    <a:srgbClr val="2BB673"/>
                  </a:solidFill>
                </a:uFill>
                <a:latin typeface="Franklin Gothic Book"/>
                <a:cs typeface="Franklin Gothic Book"/>
                <a:hlinkClick r:id="rId2"/>
              </a:rPr>
              <a:t>www.mass.gov/retirement</a:t>
            </a:r>
            <a:endParaRPr sz="1200">
              <a:latin typeface="Franklin Gothic Book"/>
              <a:cs typeface="Franklin Gothic Book"/>
            </a:endParaRPr>
          </a:p>
          <a:p>
            <a:pPr marL="1672589" indent="-172720">
              <a:lnSpc>
                <a:spcPts val="1305"/>
              </a:lnSpc>
              <a:buFont typeface="Arial"/>
              <a:buChar char="•"/>
              <a:tabLst>
                <a:tab pos="1672589" algn="l"/>
              </a:tabLst>
            </a:pPr>
            <a:r>
              <a:rPr sz="1200">
                <a:latin typeface="Franklin Gothic Book"/>
                <a:cs typeface="Franklin Gothic Book"/>
              </a:rPr>
              <a:t>ORP:</a:t>
            </a:r>
            <a:r>
              <a:rPr sz="1200" spc="-25">
                <a:latin typeface="Franklin Gothic Book"/>
                <a:cs typeface="Franklin Gothic Book"/>
              </a:rPr>
              <a:t> </a:t>
            </a:r>
            <a:r>
              <a:rPr sz="1200" u="sng" spc="-10">
                <a:solidFill>
                  <a:srgbClr val="2BB673"/>
                </a:solidFill>
                <a:uFill>
                  <a:solidFill>
                    <a:srgbClr val="2BB673"/>
                  </a:solidFill>
                </a:uFill>
                <a:latin typeface="Franklin Gothic Book"/>
                <a:cs typeface="Franklin Gothic Book"/>
                <a:hlinkClick r:id="rId3"/>
              </a:rPr>
              <a:t>www.mass.edu.forfacstaff.orp</a:t>
            </a:r>
            <a:endParaRPr sz="1200">
              <a:latin typeface="Franklin Gothic Book"/>
              <a:cs typeface="Franklin Gothic Book"/>
            </a:endParaRPr>
          </a:p>
          <a:p>
            <a:pPr marL="1697989" indent="-173355">
              <a:lnSpc>
                <a:spcPts val="1370"/>
              </a:lnSpc>
              <a:buFont typeface="Arial"/>
              <a:buChar char="•"/>
              <a:tabLst>
                <a:tab pos="1697989" algn="l"/>
              </a:tabLst>
            </a:pPr>
            <a:r>
              <a:rPr sz="1200">
                <a:latin typeface="Franklin Gothic Book"/>
                <a:cs typeface="Franklin Gothic Book"/>
              </a:rPr>
              <a:t>SMART</a:t>
            </a:r>
            <a:r>
              <a:rPr sz="1200" spc="-5">
                <a:latin typeface="Franklin Gothic Book"/>
                <a:cs typeface="Franklin Gothic Book"/>
              </a:rPr>
              <a:t> </a:t>
            </a:r>
            <a:r>
              <a:rPr sz="1200">
                <a:latin typeface="Franklin Gothic Book"/>
                <a:cs typeface="Franklin Gothic Book"/>
              </a:rPr>
              <a:t>Plan:</a:t>
            </a:r>
            <a:r>
              <a:rPr sz="1200" spc="5">
                <a:latin typeface="Franklin Gothic Book"/>
                <a:cs typeface="Franklin Gothic Book"/>
              </a:rPr>
              <a:t> </a:t>
            </a:r>
            <a:r>
              <a:rPr sz="1200" u="sng" spc="-20">
                <a:solidFill>
                  <a:srgbClr val="2BB673"/>
                </a:solidFill>
                <a:uFill>
                  <a:solidFill>
                    <a:srgbClr val="2BB673"/>
                  </a:solidFill>
                </a:uFill>
                <a:latin typeface="Franklin Gothic Book"/>
                <a:cs typeface="Franklin Gothic Book"/>
                <a:hlinkClick r:id="rId4"/>
              </a:rPr>
              <a:t>www.mass-</a:t>
            </a:r>
            <a:r>
              <a:rPr sz="1200" u="sng" spc="-10">
                <a:solidFill>
                  <a:srgbClr val="2BB673"/>
                </a:solidFill>
                <a:uFill>
                  <a:solidFill>
                    <a:srgbClr val="2BB673"/>
                  </a:solidFill>
                </a:uFill>
                <a:latin typeface="Franklin Gothic Book"/>
                <a:cs typeface="Franklin Gothic Book"/>
                <a:hlinkClick r:id="rId4"/>
              </a:rPr>
              <a:t>smart.com</a:t>
            </a:r>
            <a:endParaRPr sz="1200">
              <a:latin typeface="Franklin Gothic Book"/>
              <a:cs typeface="Franklin Gothic 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90537" y="1457325"/>
          <a:ext cx="10858500" cy="3143250"/>
        </p:xfrm>
        <a:graphic>
          <a:graphicData uri="http://schemas.openxmlformats.org/drawingml/2006/table">
            <a:tbl>
              <a:tblPr firstRow="1" bandRow="1">
                <a:tableStyleId>{2D5ABB26-0587-4C30-8999-92F81FD0307C}</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gridCol w="2171700">
                  <a:extLst>
                    <a:ext uri="{9D8B030D-6E8A-4147-A177-3AD203B41FA5}">
                      <a16:colId xmlns:a16="http://schemas.microsoft.com/office/drawing/2014/main" val="20004"/>
                    </a:ext>
                  </a:extLst>
                </a:gridCol>
              </a:tblGrid>
              <a:tr h="885825">
                <a:tc>
                  <a:txBody>
                    <a:bodyPr/>
                    <a:lstStyle/>
                    <a:p>
                      <a:pPr marL="90805">
                        <a:lnSpc>
                          <a:spcPct val="100000"/>
                        </a:lnSpc>
                        <a:spcBef>
                          <a:spcPts val="315"/>
                        </a:spcBef>
                      </a:pPr>
                      <a:r>
                        <a:rPr sz="1800">
                          <a:solidFill>
                            <a:srgbClr val="FFFFFF"/>
                          </a:solidFill>
                          <a:latin typeface="Franklin Gothic Book"/>
                          <a:cs typeface="Franklin Gothic Book"/>
                        </a:rPr>
                        <a:t>Plan</a:t>
                      </a:r>
                      <a:r>
                        <a:rPr sz="1800" spc="-25">
                          <a:solidFill>
                            <a:srgbClr val="FFFFFF"/>
                          </a:solidFill>
                          <a:latin typeface="Franklin Gothic Book"/>
                          <a:cs typeface="Franklin Gothic Book"/>
                        </a:rPr>
                        <a:t> </a:t>
                      </a:r>
                      <a:r>
                        <a:rPr sz="1800" spc="-20">
                          <a:solidFill>
                            <a:srgbClr val="FFFFFF"/>
                          </a:solidFill>
                          <a:latin typeface="Franklin Gothic Book"/>
                          <a:cs typeface="Franklin Gothic Book"/>
                        </a:rPr>
                        <a:t>Name</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F18"/>
                    </a:solidFill>
                  </a:tcPr>
                </a:tc>
                <a:tc>
                  <a:txBody>
                    <a:bodyPr/>
                    <a:lstStyle/>
                    <a:p>
                      <a:pPr marL="91440">
                        <a:lnSpc>
                          <a:spcPct val="100000"/>
                        </a:lnSpc>
                        <a:spcBef>
                          <a:spcPts val="315"/>
                        </a:spcBef>
                      </a:pPr>
                      <a:r>
                        <a:rPr sz="1800" spc="-10">
                          <a:solidFill>
                            <a:srgbClr val="FFFFFF"/>
                          </a:solidFill>
                          <a:latin typeface="Franklin Gothic Book"/>
                          <a:cs typeface="Franklin Gothic Book"/>
                        </a:rPr>
                        <a:t>Abbreviation</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F18"/>
                    </a:solidFill>
                  </a:tcPr>
                </a:tc>
                <a:tc>
                  <a:txBody>
                    <a:bodyPr/>
                    <a:lstStyle/>
                    <a:p>
                      <a:pPr marL="92075">
                        <a:lnSpc>
                          <a:spcPct val="100000"/>
                        </a:lnSpc>
                        <a:spcBef>
                          <a:spcPts val="315"/>
                        </a:spcBef>
                      </a:pPr>
                      <a:r>
                        <a:rPr sz="1800" spc="-10">
                          <a:solidFill>
                            <a:srgbClr val="FFFFFF"/>
                          </a:solidFill>
                          <a:latin typeface="Franklin Gothic Book"/>
                          <a:cs typeface="Franklin Gothic Book"/>
                        </a:rPr>
                        <a:t>Administered</a:t>
                      </a:r>
                      <a:r>
                        <a:rPr sz="1800" spc="5">
                          <a:solidFill>
                            <a:srgbClr val="FFFFFF"/>
                          </a:solidFill>
                          <a:latin typeface="Franklin Gothic Book"/>
                          <a:cs typeface="Franklin Gothic Book"/>
                        </a:rPr>
                        <a:t> </a:t>
                      </a:r>
                      <a:r>
                        <a:rPr sz="1800" spc="-25">
                          <a:solidFill>
                            <a:srgbClr val="FFFFFF"/>
                          </a:solidFill>
                          <a:latin typeface="Franklin Gothic Book"/>
                          <a:cs typeface="Franklin Gothic Book"/>
                        </a:rPr>
                        <a:t>by</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F18"/>
                    </a:solidFill>
                  </a:tcPr>
                </a:tc>
                <a:tc>
                  <a:txBody>
                    <a:bodyPr/>
                    <a:lstStyle/>
                    <a:p>
                      <a:pPr marL="92075">
                        <a:lnSpc>
                          <a:spcPct val="100000"/>
                        </a:lnSpc>
                        <a:spcBef>
                          <a:spcPts val="315"/>
                        </a:spcBef>
                      </a:pPr>
                      <a:r>
                        <a:rPr sz="1800" spc="-10">
                          <a:solidFill>
                            <a:srgbClr val="FFFFFF"/>
                          </a:solidFill>
                          <a:latin typeface="Franklin Gothic Book"/>
                          <a:cs typeface="Franklin Gothic Book"/>
                        </a:rPr>
                        <a:t>Description</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F18"/>
                    </a:solidFill>
                  </a:tcPr>
                </a:tc>
                <a:tc>
                  <a:txBody>
                    <a:bodyPr/>
                    <a:lstStyle/>
                    <a:p>
                      <a:pPr marL="92710">
                        <a:lnSpc>
                          <a:spcPct val="100000"/>
                        </a:lnSpc>
                        <a:spcBef>
                          <a:spcPts val="315"/>
                        </a:spcBef>
                      </a:pPr>
                      <a:r>
                        <a:rPr sz="1800" spc="-10">
                          <a:solidFill>
                            <a:srgbClr val="FFFFFF"/>
                          </a:solidFill>
                          <a:latin typeface="Franklin Gothic Book"/>
                          <a:cs typeface="Franklin Gothic Book"/>
                        </a:rPr>
                        <a:t>Eligibility</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2F18"/>
                    </a:solidFill>
                  </a:tcPr>
                </a:tc>
                <a:extLst>
                  <a:ext uri="{0D108BD9-81ED-4DB2-BD59-A6C34878D82A}">
                    <a16:rowId xmlns:a16="http://schemas.microsoft.com/office/drawing/2014/main" val="10000"/>
                  </a:ext>
                </a:extLst>
              </a:tr>
              <a:tr h="885825">
                <a:tc>
                  <a:txBody>
                    <a:bodyPr/>
                    <a:lstStyle/>
                    <a:p>
                      <a:pPr marL="90805">
                        <a:lnSpc>
                          <a:spcPct val="100000"/>
                        </a:lnSpc>
                        <a:spcBef>
                          <a:spcPts val="315"/>
                        </a:spcBef>
                      </a:pPr>
                      <a:r>
                        <a:rPr sz="1800" spc="-10">
                          <a:latin typeface="Franklin Gothic Book"/>
                          <a:cs typeface="Franklin Gothic Book"/>
                        </a:rPr>
                        <a:t>Tax</a:t>
                      </a:r>
                      <a:r>
                        <a:rPr sz="1800" spc="-100">
                          <a:latin typeface="Franklin Gothic Book"/>
                          <a:cs typeface="Franklin Gothic Book"/>
                        </a:rPr>
                        <a:t> </a:t>
                      </a:r>
                      <a:r>
                        <a:rPr sz="1800" spc="-10">
                          <a:latin typeface="Franklin Gothic Book"/>
                          <a:cs typeface="Franklin Gothic Book"/>
                        </a:rPr>
                        <a:t>Sheltered</a:t>
                      </a:r>
                      <a:endParaRPr sz="1800">
                        <a:latin typeface="Franklin Gothic Book"/>
                        <a:cs typeface="Franklin Gothic Book"/>
                      </a:endParaRPr>
                    </a:p>
                    <a:p>
                      <a:pPr marL="90805">
                        <a:lnSpc>
                          <a:spcPct val="100000"/>
                        </a:lnSpc>
                      </a:pPr>
                      <a:r>
                        <a:rPr sz="1800">
                          <a:latin typeface="Franklin Gothic Book"/>
                          <a:cs typeface="Franklin Gothic Book"/>
                        </a:rPr>
                        <a:t>Annuity</a:t>
                      </a:r>
                      <a:r>
                        <a:rPr sz="1800" spc="-10">
                          <a:latin typeface="Franklin Gothic Book"/>
                          <a:cs typeface="Franklin Gothic Book"/>
                        </a:rPr>
                        <a:t> </a:t>
                      </a:r>
                      <a:r>
                        <a:rPr sz="1800" spc="-20">
                          <a:latin typeface="Franklin Gothic Book"/>
                          <a:cs typeface="Franklin Gothic Book"/>
                        </a:rPr>
                        <a:t>Plan</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C"/>
                    </a:solidFill>
                  </a:tcPr>
                </a:tc>
                <a:tc>
                  <a:txBody>
                    <a:bodyPr/>
                    <a:lstStyle/>
                    <a:p>
                      <a:pPr marL="91440">
                        <a:lnSpc>
                          <a:spcPct val="100000"/>
                        </a:lnSpc>
                        <a:spcBef>
                          <a:spcPts val="315"/>
                        </a:spcBef>
                      </a:pPr>
                      <a:r>
                        <a:rPr sz="1800">
                          <a:latin typeface="Franklin Gothic Book"/>
                          <a:cs typeface="Franklin Gothic Book"/>
                        </a:rPr>
                        <a:t>TSA</a:t>
                      </a:r>
                      <a:r>
                        <a:rPr sz="1800" spc="-5">
                          <a:latin typeface="Franklin Gothic Book"/>
                          <a:cs typeface="Franklin Gothic Book"/>
                        </a:rPr>
                        <a:t> </a:t>
                      </a:r>
                      <a:r>
                        <a:rPr sz="1800">
                          <a:latin typeface="Franklin Gothic Book"/>
                          <a:cs typeface="Franklin Gothic Book"/>
                        </a:rPr>
                        <a:t>–</a:t>
                      </a:r>
                      <a:r>
                        <a:rPr sz="1800" spc="-10">
                          <a:latin typeface="Franklin Gothic Book"/>
                          <a:cs typeface="Franklin Gothic Book"/>
                        </a:rPr>
                        <a:t> </a:t>
                      </a:r>
                      <a:r>
                        <a:rPr sz="1800" spc="-20">
                          <a:latin typeface="Franklin Gothic Book"/>
                          <a:cs typeface="Franklin Gothic Book"/>
                        </a:rPr>
                        <a:t>403b</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C"/>
                    </a:solidFill>
                  </a:tcPr>
                </a:tc>
                <a:tc>
                  <a:txBody>
                    <a:bodyPr/>
                    <a:lstStyle/>
                    <a:p>
                      <a:pPr marL="92075">
                        <a:lnSpc>
                          <a:spcPct val="100000"/>
                        </a:lnSpc>
                        <a:spcBef>
                          <a:spcPts val="315"/>
                        </a:spcBef>
                      </a:pPr>
                      <a:r>
                        <a:rPr sz="1800">
                          <a:latin typeface="Franklin Gothic Book"/>
                          <a:cs typeface="Franklin Gothic Book"/>
                        </a:rPr>
                        <a:t>MA</a:t>
                      </a:r>
                      <a:r>
                        <a:rPr sz="1800" spc="10">
                          <a:latin typeface="Franklin Gothic Book"/>
                          <a:cs typeface="Franklin Gothic Book"/>
                        </a:rPr>
                        <a:t> </a:t>
                      </a:r>
                      <a:r>
                        <a:rPr sz="1800">
                          <a:latin typeface="Franklin Gothic Book"/>
                          <a:cs typeface="Franklin Gothic Book"/>
                        </a:rPr>
                        <a:t>Department</a:t>
                      </a:r>
                      <a:r>
                        <a:rPr sz="1800" spc="5">
                          <a:latin typeface="Franklin Gothic Book"/>
                          <a:cs typeface="Franklin Gothic Book"/>
                        </a:rPr>
                        <a:t> </a:t>
                      </a:r>
                      <a:r>
                        <a:rPr sz="1800" spc="-25">
                          <a:latin typeface="Franklin Gothic Book"/>
                          <a:cs typeface="Franklin Gothic Book"/>
                        </a:rPr>
                        <a:t>of</a:t>
                      </a:r>
                      <a:endParaRPr sz="1800">
                        <a:latin typeface="Franklin Gothic Book"/>
                        <a:cs typeface="Franklin Gothic Book"/>
                      </a:endParaRPr>
                    </a:p>
                    <a:p>
                      <a:pPr marL="92075">
                        <a:lnSpc>
                          <a:spcPct val="100000"/>
                        </a:lnSpc>
                      </a:pPr>
                      <a:r>
                        <a:rPr sz="1800">
                          <a:latin typeface="Franklin Gothic Book"/>
                          <a:cs typeface="Franklin Gothic Book"/>
                        </a:rPr>
                        <a:t>Higher</a:t>
                      </a:r>
                      <a:r>
                        <a:rPr sz="1800" spc="-50">
                          <a:latin typeface="Franklin Gothic Book"/>
                          <a:cs typeface="Franklin Gothic Book"/>
                        </a:rPr>
                        <a:t> </a:t>
                      </a:r>
                      <a:r>
                        <a:rPr sz="1800" spc="-10">
                          <a:latin typeface="Franklin Gothic Book"/>
                          <a:cs typeface="Franklin Gothic Book"/>
                        </a:rPr>
                        <a:t>Education</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C"/>
                    </a:solidFill>
                  </a:tcPr>
                </a:tc>
                <a:tc>
                  <a:txBody>
                    <a:bodyPr/>
                    <a:lstStyle/>
                    <a:p>
                      <a:pPr marL="264160" marR="201295" indent="-172720">
                        <a:lnSpc>
                          <a:spcPct val="100000"/>
                        </a:lnSpc>
                        <a:spcBef>
                          <a:spcPts val="325"/>
                        </a:spcBef>
                        <a:buFont typeface="Arial"/>
                        <a:buChar char="•"/>
                        <a:tabLst>
                          <a:tab pos="264160" algn="l"/>
                        </a:tabLst>
                      </a:pPr>
                      <a:r>
                        <a:rPr sz="1200" spc="-10">
                          <a:latin typeface="Franklin Gothic Book"/>
                          <a:cs typeface="Franklin Gothic Book"/>
                        </a:rPr>
                        <a:t>Employees</a:t>
                      </a:r>
                      <a:r>
                        <a:rPr sz="1200" spc="-30">
                          <a:latin typeface="Franklin Gothic Book"/>
                          <a:cs typeface="Franklin Gothic Book"/>
                        </a:rPr>
                        <a:t> </a:t>
                      </a:r>
                      <a:r>
                        <a:rPr sz="1200">
                          <a:latin typeface="Franklin Gothic Book"/>
                          <a:cs typeface="Franklin Gothic Book"/>
                        </a:rPr>
                        <a:t>may</a:t>
                      </a:r>
                      <a:r>
                        <a:rPr sz="1200" spc="-25">
                          <a:latin typeface="Franklin Gothic Book"/>
                          <a:cs typeface="Franklin Gothic Book"/>
                        </a:rPr>
                        <a:t> </a:t>
                      </a:r>
                      <a:r>
                        <a:rPr sz="1200" spc="-10">
                          <a:latin typeface="Franklin Gothic Book"/>
                          <a:cs typeface="Franklin Gothic Book"/>
                        </a:rPr>
                        <a:t>contribute </a:t>
                      </a:r>
                      <a:r>
                        <a:rPr sz="1200">
                          <a:latin typeface="Franklin Gothic Book"/>
                          <a:cs typeface="Franklin Gothic Book"/>
                        </a:rPr>
                        <a:t>to</a:t>
                      </a:r>
                      <a:r>
                        <a:rPr sz="1200" spc="-45">
                          <a:latin typeface="Franklin Gothic Book"/>
                          <a:cs typeface="Franklin Gothic Book"/>
                        </a:rPr>
                        <a:t> </a:t>
                      </a:r>
                      <a:r>
                        <a:rPr sz="1200">
                          <a:latin typeface="Franklin Gothic Book"/>
                          <a:cs typeface="Franklin Gothic Book"/>
                        </a:rPr>
                        <a:t>tax</a:t>
                      </a:r>
                      <a:r>
                        <a:rPr sz="1200" spc="-40">
                          <a:latin typeface="Franklin Gothic Book"/>
                          <a:cs typeface="Franklin Gothic Book"/>
                        </a:rPr>
                        <a:t> </a:t>
                      </a:r>
                      <a:r>
                        <a:rPr sz="1200">
                          <a:latin typeface="Franklin Gothic Book"/>
                          <a:cs typeface="Franklin Gothic Book"/>
                        </a:rPr>
                        <a:t>sheltered</a:t>
                      </a:r>
                      <a:r>
                        <a:rPr sz="1200" spc="-25">
                          <a:latin typeface="Franklin Gothic Book"/>
                          <a:cs typeface="Franklin Gothic Book"/>
                        </a:rPr>
                        <a:t> </a:t>
                      </a:r>
                      <a:r>
                        <a:rPr sz="1200" spc="-10">
                          <a:latin typeface="Franklin Gothic Book"/>
                          <a:cs typeface="Franklin Gothic Book"/>
                        </a:rPr>
                        <a:t>annuities </a:t>
                      </a:r>
                      <a:r>
                        <a:rPr sz="1200">
                          <a:latin typeface="Franklin Gothic Book"/>
                          <a:cs typeface="Franklin Gothic Book"/>
                        </a:rPr>
                        <a:t>through</a:t>
                      </a:r>
                      <a:r>
                        <a:rPr sz="1200" spc="-20">
                          <a:latin typeface="Franklin Gothic Book"/>
                          <a:cs typeface="Franklin Gothic Book"/>
                        </a:rPr>
                        <a:t> </a:t>
                      </a:r>
                      <a:r>
                        <a:rPr sz="1200">
                          <a:latin typeface="Franklin Gothic Book"/>
                          <a:cs typeface="Franklin Gothic Book"/>
                        </a:rPr>
                        <a:t>(3)</a:t>
                      </a:r>
                      <a:r>
                        <a:rPr sz="1200" spc="-35">
                          <a:latin typeface="Franklin Gothic Book"/>
                          <a:cs typeface="Franklin Gothic Book"/>
                        </a:rPr>
                        <a:t> </a:t>
                      </a:r>
                      <a:r>
                        <a:rPr sz="1200">
                          <a:latin typeface="Franklin Gothic Book"/>
                          <a:cs typeface="Franklin Gothic Book"/>
                        </a:rPr>
                        <a:t>plan</a:t>
                      </a:r>
                      <a:r>
                        <a:rPr sz="1200" spc="-30">
                          <a:latin typeface="Franklin Gothic Book"/>
                          <a:cs typeface="Franklin Gothic Book"/>
                        </a:rPr>
                        <a:t> </a:t>
                      </a:r>
                      <a:r>
                        <a:rPr sz="1200" spc="-10">
                          <a:latin typeface="Franklin Gothic Book"/>
                          <a:cs typeface="Franklin Gothic Book"/>
                        </a:rPr>
                        <a:t>providers.</a:t>
                      </a:r>
                      <a:endParaRPr sz="1200">
                        <a:latin typeface="Franklin Gothic Book"/>
                        <a:cs typeface="Franklin Gothic Book"/>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C"/>
                    </a:solidFill>
                  </a:tcPr>
                </a:tc>
                <a:tc>
                  <a:txBody>
                    <a:bodyPr/>
                    <a:lstStyle/>
                    <a:p>
                      <a:pPr marL="92710">
                        <a:lnSpc>
                          <a:spcPct val="100000"/>
                        </a:lnSpc>
                        <a:spcBef>
                          <a:spcPts val="315"/>
                        </a:spcBef>
                      </a:pPr>
                      <a:r>
                        <a:rPr sz="1800">
                          <a:latin typeface="Franklin Gothic Book"/>
                          <a:cs typeface="Franklin Gothic Book"/>
                        </a:rPr>
                        <a:t>All</a:t>
                      </a:r>
                      <a:r>
                        <a:rPr sz="1800" spc="-25">
                          <a:latin typeface="Franklin Gothic Book"/>
                          <a:cs typeface="Franklin Gothic Book"/>
                        </a:rPr>
                        <a:t> </a:t>
                      </a:r>
                      <a:r>
                        <a:rPr sz="1800" spc="-10">
                          <a:latin typeface="Franklin Gothic Book"/>
                          <a:cs typeface="Franklin Gothic Book"/>
                        </a:rPr>
                        <a:t>employees</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DCC"/>
                    </a:solidFill>
                  </a:tcPr>
                </a:tc>
                <a:extLst>
                  <a:ext uri="{0D108BD9-81ED-4DB2-BD59-A6C34878D82A}">
                    <a16:rowId xmlns:a16="http://schemas.microsoft.com/office/drawing/2014/main" val="10001"/>
                  </a:ext>
                </a:extLst>
              </a:tr>
              <a:tr h="1371600">
                <a:tc>
                  <a:txBody>
                    <a:bodyPr/>
                    <a:lstStyle/>
                    <a:p>
                      <a:pPr marL="90805" marR="195580">
                        <a:lnSpc>
                          <a:spcPct val="100000"/>
                        </a:lnSpc>
                        <a:spcBef>
                          <a:spcPts val="315"/>
                        </a:spcBef>
                      </a:pPr>
                      <a:r>
                        <a:rPr sz="1800">
                          <a:latin typeface="Franklin Gothic Book"/>
                          <a:cs typeface="Franklin Gothic Book"/>
                        </a:rPr>
                        <a:t>457</a:t>
                      </a:r>
                      <a:r>
                        <a:rPr sz="1800" spc="-105">
                          <a:latin typeface="Franklin Gothic Book"/>
                          <a:cs typeface="Franklin Gothic Book"/>
                        </a:rPr>
                        <a:t> </a:t>
                      </a:r>
                      <a:r>
                        <a:rPr sz="1800" spc="-10">
                          <a:latin typeface="Franklin Gothic Book"/>
                          <a:cs typeface="Franklin Gothic Book"/>
                        </a:rPr>
                        <a:t>Deferred </a:t>
                      </a:r>
                      <a:r>
                        <a:rPr sz="1800">
                          <a:latin typeface="Franklin Gothic Book"/>
                          <a:cs typeface="Franklin Gothic Book"/>
                        </a:rPr>
                        <a:t>Compensation</a:t>
                      </a:r>
                      <a:r>
                        <a:rPr sz="1800" spc="-80">
                          <a:latin typeface="Franklin Gothic Book"/>
                          <a:cs typeface="Franklin Gothic Book"/>
                        </a:rPr>
                        <a:t> </a:t>
                      </a:r>
                      <a:r>
                        <a:rPr sz="1800" spc="-20">
                          <a:latin typeface="Franklin Gothic Book"/>
                          <a:cs typeface="Franklin Gothic Book"/>
                        </a:rPr>
                        <a:t>Plan </a:t>
                      </a:r>
                      <a:r>
                        <a:rPr sz="1800">
                          <a:latin typeface="Franklin Gothic Book"/>
                          <a:cs typeface="Franklin Gothic Book"/>
                        </a:rPr>
                        <a:t>–</a:t>
                      </a:r>
                      <a:r>
                        <a:rPr sz="1800" spc="-20">
                          <a:latin typeface="Franklin Gothic Book"/>
                          <a:cs typeface="Franklin Gothic Book"/>
                        </a:rPr>
                        <a:t> </a:t>
                      </a:r>
                      <a:r>
                        <a:rPr sz="1800">
                          <a:latin typeface="Franklin Gothic Book"/>
                          <a:cs typeface="Franklin Gothic Book"/>
                        </a:rPr>
                        <a:t>SMART</a:t>
                      </a:r>
                      <a:r>
                        <a:rPr sz="1800" spc="-15">
                          <a:latin typeface="Franklin Gothic Book"/>
                          <a:cs typeface="Franklin Gothic Book"/>
                        </a:rPr>
                        <a:t> </a:t>
                      </a:r>
                      <a:r>
                        <a:rPr sz="1800" spc="-20">
                          <a:latin typeface="Franklin Gothic Book"/>
                          <a:cs typeface="Franklin Gothic Book"/>
                        </a:rPr>
                        <a:t>Plan</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7"/>
                    </a:solidFill>
                  </a:tcPr>
                </a:tc>
                <a:tc>
                  <a:txBody>
                    <a:bodyPr/>
                    <a:lstStyle/>
                    <a:p>
                      <a:pPr marL="91440">
                        <a:lnSpc>
                          <a:spcPct val="100000"/>
                        </a:lnSpc>
                        <a:spcBef>
                          <a:spcPts val="315"/>
                        </a:spcBef>
                      </a:pPr>
                      <a:r>
                        <a:rPr sz="1800" spc="-20">
                          <a:latin typeface="Franklin Gothic Book"/>
                          <a:cs typeface="Franklin Gothic Book"/>
                        </a:rPr>
                        <a:t>457b</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7"/>
                    </a:solidFill>
                  </a:tcPr>
                </a:tc>
                <a:tc>
                  <a:txBody>
                    <a:bodyPr/>
                    <a:lstStyle/>
                    <a:p>
                      <a:pPr marL="92075" marR="1005205">
                        <a:lnSpc>
                          <a:spcPct val="100000"/>
                        </a:lnSpc>
                        <a:spcBef>
                          <a:spcPts val="315"/>
                        </a:spcBef>
                      </a:pPr>
                      <a:r>
                        <a:rPr sz="1800" spc="-10">
                          <a:latin typeface="Franklin Gothic Book"/>
                          <a:cs typeface="Franklin Gothic Book"/>
                        </a:rPr>
                        <a:t>Empower Retirement</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7"/>
                    </a:solidFill>
                  </a:tcPr>
                </a:tc>
                <a:tc>
                  <a:txBody>
                    <a:bodyPr/>
                    <a:lstStyle/>
                    <a:p>
                      <a:pPr marL="264160" marR="157480" indent="-172720" algn="just">
                        <a:lnSpc>
                          <a:spcPct val="100000"/>
                        </a:lnSpc>
                        <a:spcBef>
                          <a:spcPts val="330"/>
                        </a:spcBef>
                        <a:buFont typeface="Arial"/>
                        <a:buChar char="•"/>
                        <a:tabLst>
                          <a:tab pos="264160" algn="l"/>
                        </a:tabLst>
                      </a:pPr>
                      <a:r>
                        <a:rPr sz="1200">
                          <a:latin typeface="Franklin Gothic Book"/>
                          <a:cs typeface="Franklin Gothic Book"/>
                        </a:rPr>
                        <a:t>Contributions</a:t>
                      </a:r>
                      <a:r>
                        <a:rPr sz="1200" spc="-25">
                          <a:latin typeface="Franklin Gothic Book"/>
                          <a:cs typeface="Franklin Gothic Book"/>
                        </a:rPr>
                        <a:t> </a:t>
                      </a:r>
                      <a:r>
                        <a:rPr sz="1200">
                          <a:latin typeface="Franklin Gothic Book"/>
                          <a:cs typeface="Franklin Gothic Book"/>
                        </a:rPr>
                        <a:t>can</a:t>
                      </a:r>
                      <a:r>
                        <a:rPr sz="1200" spc="-40">
                          <a:latin typeface="Franklin Gothic Book"/>
                          <a:cs typeface="Franklin Gothic Book"/>
                        </a:rPr>
                        <a:t> </a:t>
                      </a:r>
                      <a:r>
                        <a:rPr sz="1200">
                          <a:latin typeface="Franklin Gothic Book"/>
                          <a:cs typeface="Franklin Gothic Book"/>
                        </a:rPr>
                        <a:t>be</a:t>
                      </a:r>
                      <a:r>
                        <a:rPr sz="1200" spc="-40">
                          <a:latin typeface="Franklin Gothic Book"/>
                          <a:cs typeface="Franklin Gothic Book"/>
                        </a:rPr>
                        <a:t> </a:t>
                      </a:r>
                      <a:r>
                        <a:rPr sz="1200" spc="-20">
                          <a:latin typeface="Franklin Gothic Book"/>
                          <a:cs typeface="Franklin Gothic Book"/>
                        </a:rPr>
                        <a:t>made </a:t>
                      </a:r>
                      <a:r>
                        <a:rPr sz="1200" spc="-10">
                          <a:latin typeface="Franklin Gothic Book"/>
                          <a:cs typeface="Franklin Gothic Book"/>
                        </a:rPr>
                        <a:t>pre-</a:t>
                      </a:r>
                      <a:r>
                        <a:rPr sz="1200">
                          <a:latin typeface="Franklin Gothic Book"/>
                          <a:cs typeface="Franklin Gothic Book"/>
                        </a:rPr>
                        <a:t>tax</a:t>
                      </a:r>
                      <a:r>
                        <a:rPr sz="1200" spc="-10">
                          <a:latin typeface="Franklin Gothic Book"/>
                          <a:cs typeface="Franklin Gothic Book"/>
                        </a:rPr>
                        <a:t> </a:t>
                      </a:r>
                      <a:r>
                        <a:rPr sz="1200">
                          <a:latin typeface="Franklin Gothic Book"/>
                          <a:cs typeface="Franklin Gothic Book"/>
                        </a:rPr>
                        <a:t>or</a:t>
                      </a:r>
                      <a:r>
                        <a:rPr sz="1200" spc="-30">
                          <a:latin typeface="Franklin Gothic Book"/>
                          <a:cs typeface="Franklin Gothic Book"/>
                        </a:rPr>
                        <a:t> </a:t>
                      </a:r>
                      <a:r>
                        <a:rPr sz="1200" spc="-10">
                          <a:latin typeface="Franklin Gothic Book"/>
                          <a:cs typeface="Franklin Gothic Book"/>
                        </a:rPr>
                        <a:t>ROTH</a:t>
                      </a:r>
                      <a:r>
                        <a:rPr sz="1200" spc="-25">
                          <a:latin typeface="Franklin Gothic Book"/>
                          <a:cs typeface="Franklin Gothic Book"/>
                        </a:rPr>
                        <a:t> </a:t>
                      </a:r>
                      <a:r>
                        <a:rPr sz="1200">
                          <a:latin typeface="Franklin Gothic Book"/>
                          <a:cs typeface="Franklin Gothic Book"/>
                        </a:rPr>
                        <a:t>through</a:t>
                      </a:r>
                      <a:r>
                        <a:rPr sz="1200" spc="-10">
                          <a:latin typeface="Franklin Gothic Book"/>
                          <a:cs typeface="Franklin Gothic Book"/>
                        </a:rPr>
                        <a:t> </a:t>
                      </a:r>
                      <a:r>
                        <a:rPr sz="1200" spc="-25">
                          <a:latin typeface="Franklin Gothic Book"/>
                          <a:cs typeface="Franklin Gothic Book"/>
                        </a:rPr>
                        <a:t>bi-</a:t>
                      </a:r>
                      <a:r>
                        <a:rPr sz="1200">
                          <a:latin typeface="Franklin Gothic Book"/>
                          <a:cs typeface="Franklin Gothic Book"/>
                        </a:rPr>
                        <a:t>weekly</a:t>
                      </a:r>
                      <a:r>
                        <a:rPr sz="1200" spc="-60">
                          <a:latin typeface="Franklin Gothic Book"/>
                          <a:cs typeface="Franklin Gothic Book"/>
                        </a:rPr>
                        <a:t> </a:t>
                      </a:r>
                      <a:r>
                        <a:rPr sz="1200">
                          <a:latin typeface="Franklin Gothic Book"/>
                          <a:cs typeface="Franklin Gothic Book"/>
                        </a:rPr>
                        <a:t>payroll</a:t>
                      </a:r>
                      <a:r>
                        <a:rPr sz="1200" spc="-60">
                          <a:latin typeface="Franklin Gothic Book"/>
                          <a:cs typeface="Franklin Gothic Book"/>
                        </a:rPr>
                        <a:t> </a:t>
                      </a:r>
                      <a:r>
                        <a:rPr sz="1200" spc="-10">
                          <a:latin typeface="Franklin Gothic Book"/>
                          <a:cs typeface="Franklin Gothic Book"/>
                        </a:rPr>
                        <a:t>deductions.</a:t>
                      </a:r>
                      <a:endParaRPr sz="1200">
                        <a:latin typeface="Franklin Gothic Book"/>
                        <a:cs typeface="Franklin Gothic Book"/>
                      </a:endParaRPr>
                    </a:p>
                    <a:p>
                      <a:pPr marL="264160" marR="210820" indent="-172720">
                        <a:lnSpc>
                          <a:spcPct val="100000"/>
                        </a:lnSpc>
                        <a:buFont typeface="Arial"/>
                        <a:buChar char="•"/>
                        <a:tabLst>
                          <a:tab pos="264160" algn="l"/>
                        </a:tabLst>
                      </a:pPr>
                      <a:r>
                        <a:rPr sz="1200">
                          <a:latin typeface="Franklin Gothic Book"/>
                          <a:cs typeface="Franklin Gothic Book"/>
                        </a:rPr>
                        <a:t>Contributions</a:t>
                      </a:r>
                      <a:r>
                        <a:rPr sz="1200" spc="-35">
                          <a:latin typeface="Franklin Gothic Book"/>
                          <a:cs typeface="Franklin Gothic Book"/>
                        </a:rPr>
                        <a:t> </a:t>
                      </a:r>
                      <a:r>
                        <a:rPr sz="1200">
                          <a:latin typeface="Franklin Gothic Book"/>
                          <a:cs typeface="Franklin Gothic Book"/>
                        </a:rPr>
                        <a:t>are</a:t>
                      </a:r>
                      <a:r>
                        <a:rPr sz="1200" spc="-55">
                          <a:latin typeface="Franklin Gothic Book"/>
                          <a:cs typeface="Franklin Gothic Book"/>
                        </a:rPr>
                        <a:t> </a:t>
                      </a:r>
                      <a:r>
                        <a:rPr sz="1200" spc="-10">
                          <a:latin typeface="Franklin Gothic Book"/>
                          <a:cs typeface="Franklin Gothic Book"/>
                        </a:rPr>
                        <a:t>invested </a:t>
                      </a:r>
                      <a:r>
                        <a:rPr sz="1200">
                          <a:latin typeface="Franklin Gothic Book"/>
                          <a:cs typeface="Franklin Gothic Book"/>
                        </a:rPr>
                        <a:t>based</a:t>
                      </a:r>
                      <a:r>
                        <a:rPr sz="1200" spc="-15">
                          <a:latin typeface="Franklin Gothic Book"/>
                          <a:cs typeface="Franklin Gothic Book"/>
                        </a:rPr>
                        <a:t> </a:t>
                      </a:r>
                      <a:r>
                        <a:rPr sz="1200">
                          <a:latin typeface="Franklin Gothic Book"/>
                          <a:cs typeface="Franklin Gothic Book"/>
                        </a:rPr>
                        <a:t>on</a:t>
                      </a:r>
                      <a:r>
                        <a:rPr sz="1200" spc="-15">
                          <a:latin typeface="Franklin Gothic Book"/>
                          <a:cs typeface="Franklin Gothic Book"/>
                        </a:rPr>
                        <a:t> </a:t>
                      </a:r>
                      <a:r>
                        <a:rPr sz="1200">
                          <a:latin typeface="Franklin Gothic Book"/>
                          <a:cs typeface="Franklin Gothic Book"/>
                        </a:rPr>
                        <a:t>the</a:t>
                      </a:r>
                      <a:r>
                        <a:rPr sz="1200" spc="-25">
                          <a:latin typeface="Franklin Gothic Book"/>
                          <a:cs typeface="Franklin Gothic Book"/>
                        </a:rPr>
                        <a:t> </a:t>
                      </a:r>
                      <a:r>
                        <a:rPr sz="1200" spc="-10">
                          <a:latin typeface="Franklin Gothic Book"/>
                          <a:cs typeface="Franklin Gothic Book"/>
                        </a:rPr>
                        <a:t>employee’s preferences,</a:t>
                      </a:r>
                      <a:r>
                        <a:rPr sz="1200" spc="15">
                          <a:latin typeface="Franklin Gothic Book"/>
                          <a:cs typeface="Franklin Gothic Book"/>
                        </a:rPr>
                        <a:t> </a:t>
                      </a:r>
                      <a:r>
                        <a:rPr sz="1200">
                          <a:latin typeface="Franklin Gothic Book"/>
                          <a:cs typeface="Franklin Gothic Book"/>
                        </a:rPr>
                        <a:t>with</a:t>
                      </a:r>
                      <a:r>
                        <a:rPr sz="1200" spc="5">
                          <a:latin typeface="Franklin Gothic Book"/>
                          <a:cs typeface="Franklin Gothic Book"/>
                        </a:rPr>
                        <a:t> </a:t>
                      </a:r>
                      <a:r>
                        <a:rPr sz="1200" spc="-10">
                          <a:latin typeface="Franklin Gothic Book"/>
                          <a:cs typeface="Franklin Gothic Book"/>
                        </a:rPr>
                        <a:t>flexible </a:t>
                      </a:r>
                      <a:r>
                        <a:rPr sz="1200">
                          <a:latin typeface="Franklin Gothic Book"/>
                          <a:cs typeface="Franklin Gothic Book"/>
                        </a:rPr>
                        <a:t>fund</a:t>
                      </a:r>
                      <a:r>
                        <a:rPr sz="1200" spc="-35">
                          <a:latin typeface="Franklin Gothic Book"/>
                          <a:cs typeface="Franklin Gothic Book"/>
                        </a:rPr>
                        <a:t> </a:t>
                      </a:r>
                      <a:r>
                        <a:rPr sz="1200">
                          <a:latin typeface="Franklin Gothic Book"/>
                          <a:cs typeface="Franklin Gothic Book"/>
                        </a:rPr>
                        <a:t>allocation</a:t>
                      </a:r>
                      <a:r>
                        <a:rPr sz="1200" spc="-40">
                          <a:latin typeface="Franklin Gothic Book"/>
                          <a:cs typeface="Franklin Gothic Book"/>
                        </a:rPr>
                        <a:t> </a:t>
                      </a:r>
                      <a:r>
                        <a:rPr sz="1200" spc="-10">
                          <a:latin typeface="Franklin Gothic Book"/>
                          <a:cs typeface="Franklin Gothic Book"/>
                        </a:rPr>
                        <a:t>options.</a:t>
                      </a:r>
                      <a:endParaRPr sz="1200">
                        <a:latin typeface="Franklin Gothic Book"/>
                        <a:cs typeface="Franklin Gothic Book"/>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7"/>
                    </a:solidFill>
                  </a:tcPr>
                </a:tc>
                <a:tc>
                  <a:txBody>
                    <a:bodyPr/>
                    <a:lstStyle/>
                    <a:p>
                      <a:pPr marL="92710">
                        <a:lnSpc>
                          <a:spcPct val="100000"/>
                        </a:lnSpc>
                        <a:spcBef>
                          <a:spcPts val="315"/>
                        </a:spcBef>
                      </a:pPr>
                      <a:r>
                        <a:rPr sz="1800">
                          <a:latin typeface="Franklin Gothic Book"/>
                          <a:cs typeface="Franklin Gothic Book"/>
                        </a:rPr>
                        <a:t>All</a:t>
                      </a:r>
                      <a:r>
                        <a:rPr sz="1800" spc="-20">
                          <a:latin typeface="Franklin Gothic Book"/>
                          <a:cs typeface="Franklin Gothic Book"/>
                        </a:rPr>
                        <a:t> </a:t>
                      </a:r>
                      <a:r>
                        <a:rPr sz="1800" spc="-10">
                          <a:latin typeface="Franklin Gothic Book"/>
                          <a:cs typeface="Franklin Gothic Book"/>
                        </a:rPr>
                        <a:t>employees</a:t>
                      </a:r>
                      <a:endParaRPr sz="1800">
                        <a:latin typeface="Franklin Gothic Book"/>
                        <a:cs typeface="Franklin Gothic Book"/>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8E7"/>
                    </a:solidFill>
                  </a:tcPr>
                </a:tc>
                <a:extLst>
                  <a:ext uri="{0D108BD9-81ED-4DB2-BD59-A6C34878D82A}">
                    <a16:rowId xmlns:a16="http://schemas.microsoft.com/office/drawing/2014/main" val="10002"/>
                  </a:ext>
                </a:extLst>
              </a:tr>
            </a:tbl>
          </a:graphicData>
        </a:graphic>
      </p:graphicFrame>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Retirement</a:t>
            </a:r>
            <a:r>
              <a:rPr spc="-45"/>
              <a:t> </a:t>
            </a:r>
            <a:r>
              <a:t>Plans</a:t>
            </a:r>
            <a:r>
              <a:rPr spc="-30"/>
              <a:t> </a:t>
            </a:r>
            <a:r>
              <a:t>–</a:t>
            </a:r>
            <a:r>
              <a:rPr spc="-35"/>
              <a:t> </a:t>
            </a:r>
            <a:r>
              <a:rPr spc="-10"/>
              <a:t>Voluntary</a:t>
            </a:r>
          </a:p>
        </p:txBody>
      </p:sp>
      <p:sp>
        <p:nvSpPr>
          <p:cNvPr id="4" name="object 4"/>
          <p:cNvSpPr txBox="1"/>
          <p:nvPr/>
        </p:nvSpPr>
        <p:spPr>
          <a:xfrm>
            <a:off x="576173" y="4910454"/>
            <a:ext cx="9217025" cy="1397635"/>
          </a:xfrm>
          <a:prstGeom prst="rect">
            <a:avLst/>
          </a:prstGeom>
        </p:spPr>
        <p:txBody>
          <a:bodyPr vert="horz" wrap="square" lIns="0" tIns="12700" rIns="0" bIns="0" rtlCol="0">
            <a:spAutoFit/>
          </a:bodyPr>
          <a:lstStyle/>
          <a:p>
            <a:pPr marL="12700">
              <a:lnSpc>
                <a:spcPct val="100000"/>
              </a:lnSpc>
              <a:spcBef>
                <a:spcPts val="100"/>
              </a:spcBef>
            </a:pPr>
            <a:r>
              <a:rPr sz="1800">
                <a:latin typeface="Franklin Gothic Book"/>
                <a:cs typeface="Franklin Gothic Book"/>
              </a:rPr>
              <a:t>Massachusetts</a:t>
            </a:r>
            <a:r>
              <a:rPr sz="1800" spc="-60">
                <a:latin typeface="Franklin Gothic Book"/>
                <a:cs typeface="Franklin Gothic Book"/>
              </a:rPr>
              <a:t> </a:t>
            </a:r>
            <a:r>
              <a:rPr sz="1800">
                <a:latin typeface="Franklin Gothic Book"/>
                <a:cs typeface="Franklin Gothic Book"/>
              </a:rPr>
              <a:t>403b</a:t>
            </a:r>
            <a:r>
              <a:rPr sz="1800" spc="-35">
                <a:latin typeface="Franklin Gothic Book"/>
                <a:cs typeface="Franklin Gothic Book"/>
              </a:rPr>
              <a:t> </a:t>
            </a:r>
            <a:r>
              <a:rPr sz="1800">
                <a:latin typeface="Franklin Gothic Book"/>
                <a:cs typeface="Franklin Gothic Book"/>
              </a:rPr>
              <a:t>Supplemental</a:t>
            </a:r>
            <a:r>
              <a:rPr sz="1800" spc="-55">
                <a:latin typeface="Franklin Gothic Book"/>
                <a:cs typeface="Franklin Gothic Book"/>
              </a:rPr>
              <a:t> </a:t>
            </a:r>
            <a:r>
              <a:rPr sz="1800">
                <a:latin typeface="Franklin Gothic Book"/>
                <a:cs typeface="Franklin Gothic Book"/>
              </a:rPr>
              <a:t>Retirement</a:t>
            </a:r>
            <a:r>
              <a:rPr sz="1800" spc="-50">
                <a:latin typeface="Franklin Gothic Book"/>
                <a:cs typeface="Franklin Gothic Book"/>
              </a:rPr>
              <a:t> </a:t>
            </a:r>
            <a:r>
              <a:rPr sz="1800">
                <a:latin typeface="Franklin Gothic Book"/>
                <a:cs typeface="Franklin Gothic Book"/>
              </a:rPr>
              <a:t>Plan</a:t>
            </a:r>
            <a:r>
              <a:rPr sz="1800" spc="-5">
                <a:latin typeface="Franklin Gothic Book"/>
                <a:cs typeface="Franklin Gothic Book"/>
              </a:rPr>
              <a:t> </a:t>
            </a:r>
            <a:r>
              <a:rPr sz="1800">
                <a:latin typeface="Franklin Gothic Book"/>
                <a:cs typeface="Franklin Gothic Book"/>
              </a:rPr>
              <a:t>-</a:t>
            </a:r>
            <a:r>
              <a:rPr sz="1800" spc="-15">
                <a:latin typeface="Franklin Gothic Book"/>
                <a:cs typeface="Franklin Gothic Book"/>
              </a:rPr>
              <a:t> </a:t>
            </a:r>
            <a:r>
              <a:rPr sz="1800" u="sng">
                <a:solidFill>
                  <a:srgbClr val="94DAB8"/>
                </a:solidFill>
                <a:uFill>
                  <a:solidFill>
                    <a:srgbClr val="94DAB8"/>
                  </a:solidFill>
                </a:uFill>
                <a:latin typeface="Franklin Gothic Book"/>
                <a:cs typeface="Franklin Gothic Book"/>
                <a:hlinkClick r:id="rId2"/>
              </a:rPr>
              <a:t>Department</a:t>
            </a:r>
            <a:r>
              <a:rPr sz="1800" u="sng" spc="-20">
                <a:solidFill>
                  <a:srgbClr val="94DAB8"/>
                </a:solidFill>
                <a:uFill>
                  <a:solidFill>
                    <a:srgbClr val="94DAB8"/>
                  </a:solidFill>
                </a:uFill>
                <a:latin typeface="Franklin Gothic Book"/>
                <a:cs typeface="Franklin Gothic Book"/>
                <a:hlinkClick r:id="rId2"/>
              </a:rPr>
              <a:t> </a:t>
            </a:r>
            <a:r>
              <a:rPr sz="1800" u="sng">
                <a:solidFill>
                  <a:srgbClr val="94DAB8"/>
                </a:solidFill>
                <a:uFill>
                  <a:solidFill>
                    <a:srgbClr val="94DAB8"/>
                  </a:solidFill>
                </a:uFill>
                <a:latin typeface="Franklin Gothic Book"/>
                <a:cs typeface="Franklin Gothic Book"/>
                <a:hlinkClick r:id="rId2"/>
              </a:rPr>
              <a:t>of</a:t>
            </a:r>
            <a:r>
              <a:rPr sz="1800" u="sng" spc="-25">
                <a:solidFill>
                  <a:srgbClr val="94DAB8"/>
                </a:solidFill>
                <a:uFill>
                  <a:solidFill>
                    <a:srgbClr val="94DAB8"/>
                  </a:solidFill>
                </a:uFill>
                <a:latin typeface="Franklin Gothic Book"/>
                <a:cs typeface="Franklin Gothic Book"/>
                <a:hlinkClick r:id="rId2"/>
              </a:rPr>
              <a:t> </a:t>
            </a:r>
            <a:r>
              <a:rPr sz="1800" u="sng">
                <a:solidFill>
                  <a:srgbClr val="94DAB8"/>
                </a:solidFill>
                <a:uFill>
                  <a:solidFill>
                    <a:srgbClr val="94DAB8"/>
                  </a:solidFill>
                </a:uFill>
                <a:latin typeface="Franklin Gothic Book"/>
                <a:cs typeface="Franklin Gothic Book"/>
                <a:hlinkClick r:id="rId2"/>
              </a:rPr>
              <a:t>Higher</a:t>
            </a:r>
            <a:r>
              <a:rPr sz="1800" u="sng" spc="5">
                <a:solidFill>
                  <a:srgbClr val="94DAB8"/>
                </a:solidFill>
                <a:uFill>
                  <a:solidFill>
                    <a:srgbClr val="94DAB8"/>
                  </a:solidFill>
                </a:uFill>
                <a:latin typeface="Franklin Gothic Book"/>
                <a:cs typeface="Franklin Gothic Book"/>
                <a:hlinkClick r:id="rId2"/>
              </a:rPr>
              <a:t> </a:t>
            </a:r>
            <a:r>
              <a:rPr sz="1800" u="sng">
                <a:solidFill>
                  <a:srgbClr val="94DAB8"/>
                </a:solidFill>
                <a:uFill>
                  <a:solidFill>
                    <a:srgbClr val="94DAB8"/>
                  </a:solidFill>
                </a:uFill>
                <a:latin typeface="Franklin Gothic Book"/>
                <a:cs typeface="Franklin Gothic Book"/>
                <a:hlinkClick r:id="rId2"/>
              </a:rPr>
              <a:t>Ed:</a:t>
            </a:r>
            <a:r>
              <a:rPr sz="1800" u="sng" spc="-20">
                <a:solidFill>
                  <a:srgbClr val="94DAB8"/>
                </a:solidFill>
                <a:uFill>
                  <a:solidFill>
                    <a:srgbClr val="94DAB8"/>
                  </a:solidFill>
                </a:uFill>
                <a:latin typeface="Franklin Gothic Book"/>
                <a:cs typeface="Franklin Gothic Book"/>
                <a:hlinkClick r:id="rId2"/>
              </a:rPr>
              <a:t> </a:t>
            </a:r>
            <a:r>
              <a:rPr sz="1800" u="sng" spc="-10">
                <a:solidFill>
                  <a:srgbClr val="94DAB8"/>
                </a:solidFill>
                <a:uFill>
                  <a:solidFill>
                    <a:srgbClr val="94DAB8"/>
                  </a:solidFill>
                </a:uFill>
                <a:latin typeface="Franklin Gothic Book"/>
                <a:cs typeface="Franklin Gothic Book"/>
                <a:hlinkClick r:id="rId2"/>
              </a:rPr>
              <a:t>www.mass.edu</a:t>
            </a:r>
            <a:endParaRPr sz="1800">
              <a:latin typeface="Franklin Gothic Book"/>
              <a:cs typeface="Franklin Gothic Book"/>
            </a:endParaRPr>
          </a:p>
          <a:p>
            <a:pPr marL="12700">
              <a:lnSpc>
                <a:spcPct val="100000"/>
              </a:lnSpc>
            </a:pPr>
            <a:r>
              <a:rPr sz="1800">
                <a:latin typeface="Franklin Gothic Book"/>
                <a:cs typeface="Franklin Gothic Book"/>
              </a:rPr>
              <a:t>TSA</a:t>
            </a:r>
            <a:r>
              <a:rPr sz="1800" spc="-50">
                <a:latin typeface="Franklin Gothic Book"/>
                <a:cs typeface="Franklin Gothic Book"/>
              </a:rPr>
              <a:t> </a:t>
            </a:r>
            <a:r>
              <a:rPr sz="1800">
                <a:latin typeface="Franklin Gothic Book"/>
                <a:cs typeface="Franklin Gothic Book"/>
              </a:rPr>
              <a:t>–</a:t>
            </a:r>
            <a:r>
              <a:rPr sz="1800" spc="-20">
                <a:latin typeface="Franklin Gothic Book"/>
                <a:cs typeface="Franklin Gothic Book"/>
              </a:rPr>
              <a:t> </a:t>
            </a:r>
            <a:r>
              <a:rPr sz="1800">
                <a:latin typeface="Franklin Gothic Book"/>
                <a:cs typeface="Franklin Gothic Book"/>
              </a:rPr>
              <a:t>403b</a:t>
            </a:r>
            <a:r>
              <a:rPr sz="1800" spc="-50">
                <a:latin typeface="Franklin Gothic Book"/>
                <a:cs typeface="Franklin Gothic Book"/>
              </a:rPr>
              <a:t> </a:t>
            </a:r>
            <a:r>
              <a:rPr sz="1800">
                <a:latin typeface="Franklin Gothic Book"/>
                <a:cs typeface="Franklin Gothic Book"/>
              </a:rPr>
              <a:t>has</a:t>
            </a:r>
            <a:r>
              <a:rPr sz="1800" spc="-20">
                <a:latin typeface="Franklin Gothic Book"/>
                <a:cs typeface="Franklin Gothic Book"/>
              </a:rPr>
              <a:t> </a:t>
            </a:r>
            <a:r>
              <a:rPr sz="1800">
                <a:latin typeface="Franklin Gothic Book"/>
                <a:cs typeface="Franklin Gothic Book"/>
              </a:rPr>
              <a:t>three</a:t>
            </a:r>
            <a:r>
              <a:rPr sz="1800" spc="-30">
                <a:latin typeface="Franklin Gothic Book"/>
                <a:cs typeface="Franklin Gothic Book"/>
              </a:rPr>
              <a:t> </a:t>
            </a:r>
            <a:r>
              <a:rPr sz="1800">
                <a:latin typeface="Franklin Gothic Book"/>
                <a:cs typeface="Franklin Gothic Book"/>
              </a:rPr>
              <a:t>plan</a:t>
            </a:r>
            <a:r>
              <a:rPr sz="1800" spc="-25">
                <a:latin typeface="Franklin Gothic Book"/>
                <a:cs typeface="Franklin Gothic Book"/>
              </a:rPr>
              <a:t> </a:t>
            </a:r>
            <a:r>
              <a:rPr sz="1800">
                <a:latin typeface="Franklin Gothic Book"/>
                <a:cs typeface="Franklin Gothic Book"/>
              </a:rPr>
              <a:t>providers</a:t>
            </a:r>
            <a:r>
              <a:rPr sz="1800" spc="-5">
                <a:latin typeface="Franklin Gothic Book"/>
                <a:cs typeface="Franklin Gothic Book"/>
              </a:rPr>
              <a:t> </a:t>
            </a:r>
            <a:r>
              <a:rPr sz="1800">
                <a:latin typeface="Franklin Gothic Book"/>
                <a:cs typeface="Franklin Gothic Book"/>
              </a:rPr>
              <a:t>to</a:t>
            </a:r>
            <a:r>
              <a:rPr sz="1800" spc="-35">
                <a:latin typeface="Franklin Gothic Book"/>
                <a:cs typeface="Franklin Gothic Book"/>
              </a:rPr>
              <a:t> </a:t>
            </a:r>
            <a:r>
              <a:rPr sz="1800">
                <a:latin typeface="Franklin Gothic Book"/>
                <a:cs typeface="Franklin Gothic Book"/>
              </a:rPr>
              <a:t>choose</a:t>
            </a:r>
            <a:r>
              <a:rPr sz="1800" spc="-25">
                <a:latin typeface="Franklin Gothic Book"/>
                <a:cs typeface="Franklin Gothic Book"/>
              </a:rPr>
              <a:t> </a:t>
            </a:r>
            <a:r>
              <a:rPr sz="1800">
                <a:latin typeface="Franklin Gothic Book"/>
                <a:cs typeface="Franklin Gothic Book"/>
              </a:rPr>
              <a:t>from:</a:t>
            </a:r>
            <a:r>
              <a:rPr sz="1800" spc="-30">
                <a:latin typeface="Franklin Gothic Book"/>
                <a:cs typeface="Franklin Gothic Book"/>
              </a:rPr>
              <a:t> </a:t>
            </a:r>
            <a:r>
              <a:rPr sz="1800">
                <a:latin typeface="Franklin Gothic Book"/>
                <a:cs typeface="Franklin Gothic Book"/>
              </a:rPr>
              <a:t>Corebridge,</a:t>
            </a:r>
            <a:r>
              <a:rPr sz="1800" spc="-25">
                <a:latin typeface="Franklin Gothic Book"/>
                <a:cs typeface="Franklin Gothic Book"/>
              </a:rPr>
              <a:t> </a:t>
            </a:r>
            <a:r>
              <a:rPr sz="1800">
                <a:latin typeface="Franklin Gothic Book"/>
                <a:cs typeface="Franklin Gothic Book"/>
              </a:rPr>
              <a:t>TIAA,</a:t>
            </a:r>
            <a:r>
              <a:rPr sz="1800" spc="-40">
                <a:latin typeface="Franklin Gothic Book"/>
                <a:cs typeface="Franklin Gothic Book"/>
              </a:rPr>
              <a:t> </a:t>
            </a:r>
            <a:r>
              <a:rPr sz="1800">
                <a:latin typeface="Franklin Gothic Book"/>
                <a:cs typeface="Franklin Gothic Book"/>
              </a:rPr>
              <a:t>and</a:t>
            </a:r>
            <a:r>
              <a:rPr sz="1800" spc="-25">
                <a:latin typeface="Franklin Gothic Book"/>
                <a:cs typeface="Franklin Gothic Book"/>
              </a:rPr>
              <a:t> </a:t>
            </a:r>
            <a:r>
              <a:rPr sz="1800" spc="-10">
                <a:latin typeface="Franklin Gothic Book"/>
                <a:cs typeface="Franklin Gothic Book"/>
              </a:rPr>
              <a:t>Fidelity.</a:t>
            </a:r>
            <a:endParaRPr sz="1800">
              <a:latin typeface="Franklin Gothic Book"/>
              <a:cs typeface="Franklin Gothic Book"/>
            </a:endParaRPr>
          </a:p>
          <a:p>
            <a:pPr>
              <a:lnSpc>
                <a:spcPct val="100000"/>
              </a:lnSpc>
            </a:pPr>
            <a:endParaRPr sz="1800">
              <a:latin typeface="Franklin Gothic Book"/>
              <a:cs typeface="Franklin Gothic Book"/>
            </a:endParaRPr>
          </a:p>
          <a:p>
            <a:pPr>
              <a:lnSpc>
                <a:spcPct val="100000"/>
              </a:lnSpc>
              <a:spcBef>
                <a:spcPts val="240"/>
              </a:spcBef>
            </a:pPr>
            <a:endParaRPr sz="1800">
              <a:latin typeface="Franklin Gothic Book"/>
              <a:cs typeface="Franklin Gothic Book"/>
            </a:endParaRPr>
          </a:p>
          <a:p>
            <a:pPr marL="12700">
              <a:lnSpc>
                <a:spcPct val="100000"/>
              </a:lnSpc>
            </a:pPr>
            <a:r>
              <a:rPr sz="1800">
                <a:latin typeface="Franklin Gothic Book"/>
                <a:cs typeface="Franklin Gothic Book"/>
              </a:rPr>
              <a:t>Massachusetts</a:t>
            </a:r>
            <a:r>
              <a:rPr sz="1800" spc="-65">
                <a:latin typeface="Franklin Gothic Book"/>
                <a:cs typeface="Franklin Gothic Book"/>
              </a:rPr>
              <a:t> </a:t>
            </a:r>
            <a:r>
              <a:rPr sz="1800">
                <a:latin typeface="Franklin Gothic Book"/>
                <a:cs typeface="Franklin Gothic Book"/>
              </a:rPr>
              <a:t>SMART</a:t>
            </a:r>
            <a:r>
              <a:rPr sz="1800" spc="-55">
                <a:latin typeface="Franklin Gothic Book"/>
                <a:cs typeface="Franklin Gothic Book"/>
              </a:rPr>
              <a:t> </a:t>
            </a:r>
            <a:r>
              <a:rPr sz="1800">
                <a:latin typeface="Franklin Gothic Book"/>
                <a:cs typeface="Franklin Gothic Book"/>
              </a:rPr>
              <a:t>Plan</a:t>
            </a:r>
            <a:r>
              <a:rPr sz="1800" spc="-55">
                <a:latin typeface="Franklin Gothic Book"/>
                <a:cs typeface="Franklin Gothic Book"/>
              </a:rPr>
              <a:t> </a:t>
            </a:r>
            <a:r>
              <a:rPr sz="1800">
                <a:latin typeface="Franklin Gothic Book"/>
                <a:cs typeface="Franklin Gothic Book"/>
              </a:rPr>
              <a:t>457(b)</a:t>
            </a:r>
            <a:r>
              <a:rPr sz="1800" spc="-25">
                <a:latin typeface="Franklin Gothic Book"/>
                <a:cs typeface="Franklin Gothic Book"/>
              </a:rPr>
              <a:t> </a:t>
            </a:r>
            <a:r>
              <a:rPr sz="1800">
                <a:latin typeface="Franklin Gothic Book"/>
                <a:cs typeface="Franklin Gothic Book"/>
              </a:rPr>
              <a:t>-</a:t>
            </a:r>
            <a:r>
              <a:rPr sz="1800" spc="-25">
                <a:latin typeface="Franklin Gothic Book"/>
                <a:cs typeface="Franklin Gothic Book"/>
              </a:rPr>
              <a:t> </a:t>
            </a:r>
            <a:r>
              <a:rPr sz="1800" u="sng">
                <a:solidFill>
                  <a:srgbClr val="94DAB8"/>
                </a:solidFill>
                <a:uFill>
                  <a:solidFill>
                    <a:srgbClr val="94DAB8"/>
                  </a:solidFill>
                </a:uFill>
                <a:latin typeface="Franklin Gothic Book"/>
                <a:cs typeface="Franklin Gothic Book"/>
                <a:hlinkClick r:id="rId3"/>
              </a:rPr>
              <a:t>User</a:t>
            </a:r>
            <a:r>
              <a:rPr sz="1800" u="sng" spc="-35">
                <a:solidFill>
                  <a:srgbClr val="94DAB8"/>
                </a:solidFill>
                <a:uFill>
                  <a:solidFill>
                    <a:srgbClr val="94DAB8"/>
                  </a:solidFill>
                </a:uFill>
                <a:latin typeface="Franklin Gothic Book"/>
                <a:cs typeface="Franklin Gothic Book"/>
                <a:hlinkClick r:id="rId3"/>
              </a:rPr>
              <a:t> </a:t>
            </a:r>
            <a:r>
              <a:rPr sz="1800" u="sng">
                <a:solidFill>
                  <a:srgbClr val="94DAB8"/>
                </a:solidFill>
                <a:uFill>
                  <a:solidFill>
                    <a:srgbClr val="94DAB8"/>
                  </a:solidFill>
                </a:uFill>
                <a:latin typeface="Franklin Gothic Book"/>
                <a:cs typeface="Franklin Gothic Book"/>
                <a:hlinkClick r:id="rId3"/>
              </a:rPr>
              <a:t>login</a:t>
            </a:r>
            <a:r>
              <a:rPr sz="1800" u="sng" spc="-20">
                <a:solidFill>
                  <a:srgbClr val="94DAB8"/>
                </a:solidFill>
                <a:uFill>
                  <a:solidFill>
                    <a:srgbClr val="94DAB8"/>
                  </a:solidFill>
                </a:uFill>
                <a:latin typeface="Franklin Gothic Book"/>
                <a:cs typeface="Franklin Gothic Book"/>
                <a:hlinkClick r:id="rId3"/>
              </a:rPr>
              <a:t> </a:t>
            </a:r>
            <a:r>
              <a:rPr sz="1800" u="sng">
                <a:solidFill>
                  <a:srgbClr val="94DAB8"/>
                </a:solidFill>
                <a:uFill>
                  <a:solidFill>
                    <a:srgbClr val="94DAB8"/>
                  </a:solidFill>
                </a:uFill>
                <a:latin typeface="Franklin Gothic Book"/>
                <a:cs typeface="Franklin Gothic Book"/>
                <a:hlinkClick r:id="rId3"/>
              </a:rPr>
              <a:t>|</a:t>
            </a:r>
            <a:r>
              <a:rPr sz="1800" u="sng" spc="-20">
                <a:solidFill>
                  <a:srgbClr val="94DAB8"/>
                </a:solidFill>
                <a:uFill>
                  <a:solidFill>
                    <a:srgbClr val="94DAB8"/>
                  </a:solidFill>
                </a:uFill>
                <a:latin typeface="Franklin Gothic Book"/>
                <a:cs typeface="Franklin Gothic Book"/>
                <a:hlinkClick r:id="rId3"/>
              </a:rPr>
              <a:t> </a:t>
            </a:r>
            <a:r>
              <a:rPr sz="1800" u="sng">
                <a:solidFill>
                  <a:srgbClr val="94DAB8"/>
                </a:solidFill>
                <a:uFill>
                  <a:solidFill>
                    <a:srgbClr val="94DAB8"/>
                  </a:solidFill>
                </a:uFill>
                <a:latin typeface="Franklin Gothic Book"/>
                <a:cs typeface="Franklin Gothic Book"/>
                <a:hlinkClick r:id="rId3"/>
              </a:rPr>
              <a:t>MA</a:t>
            </a:r>
            <a:r>
              <a:rPr sz="1800" u="sng" spc="-35">
                <a:solidFill>
                  <a:srgbClr val="94DAB8"/>
                </a:solidFill>
                <a:uFill>
                  <a:solidFill>
                    <a:srgbClr val="94DAB8"/>
                  </a:solidFill>
                </a:uFill>
                <a:latin typeface="Franklin Gothic Book"/>
                <a:cs typeface="Franklin Gothic Book"/>
                <a:hlinkClick r:id="rId3"/>
              </a:rPr>
              <a:t> </a:t>
            </a:r>
            <a:r>
              <a:rPr sz="1800" u="sng">
                <a:solidFill>
                  <a:srgbClr val="94DAB8"/>
                </a:solidFill>
                <a:uFill>
                  <a:solidFill>
                    <a:srgbClr val="94DAB8"/>
                  </a:solidFill>
                </a:uFill>
                <a:latin typeface="Franklin Gothic Book"/>
                <a:cs typeface="Franklin Gothic Book"/>
                <a:hlinkClick r:id="rId3"/>
              </a:rPr>
              <a:t>SMART</a:t>
            </a:r>
            <a:r>
              <a:rPr sz="1800" u="sng" spc="-20">
                <a:solidFill>
                  <a:srgbClr val="94DAB8"/>
                </a:solidFill>
                <a:uFill>
                  <a:solidFill>
                    <a:srgbClr val="94DAB8"/>
                  </a:solidFill>
                </a:uFill>
                <a:latin typeface="Franklin Gothic Book"/>
                <a:cs typeface="Franklin Gothic Book"/>
                <a:hlinkClick r:id="rId3"/>
              </a:rPr>
              <a:t> Plan</a:t>
            </a:r>
            <a:endParaRPr sz="1800">
              <a:latin typeface="Franklin Gothic Book"/>
              <a:cs typeface="Franklin Gothic 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9585" y="2752089"/>
            <a:ext cx="7130415" cy="1850389"/>
          </a:xfrm>
          <a:prstGeom prst="rect">
            <a:avLst/>
          </a:prstGeom>
        </p:spPr>
        <p:txBody>
          <a:bodyPr vert="horz" wrap="square" lIns="0" tIns="12700" rIns="0" bIns="0" rtlCol="0">
            <a:spAutoFit/>
          </a:bodyPr>
          <a:lstStyle/>
          <a:p>
            <a:pPr marL="12065" marR="5080" indent="-77470" algn="ctr">
              <a:lnSpc>
                <a:spcPct val="124600"/>
              </a:lnSpc>
              <a:spcBef>
                <a:spcPts val="100"/>
              </a:spcBef>
            </a:pPr>
            <a:r>
              <a:rPr sz="2400">
                <a:latin typeface="Franklin Gothic Book"/>
                <a:cs typeface="Franklin Gothic Book"/>
              </a:rPr>
              <a:t>Health</a:t>
            </a:r>
            <a:r>
              <a:rPr sz="2400" spc="-65">
                <a:latin typeface="Franklin Gothic Book"/>
                <a:cs typeface="Franklin Gothic Book"/>
              </a:rPr>
              <a:t> </a:t>
            </a:r>
            <a:r>
              <a:rPr sz="2400">
                <a:latin typeface="Franklin Gothic Book"/>
                <a:cs typeface="Franklin Gothic Book"/>
              </a:rPr>
              <a:t>Insurance,</a:t>
            </a:r>
            <a:r>
              <a:rPr sz="2400" spc="-45">
                <a:latin typeface="Franklin Gothic Book"/>
                <a:cs typeface="Franklin Gothic Book"/>
              </a:rPr>
              <a:t> </a:t>
            </a:r>
            <a:r>
              <a:rPr sz="2400">
                <a:latin typeface="Franklin Gothic Book"/>
                <a:cs typeface="Franklin Gothic Book"/>
              </a:rPr>
              <a:t>Life</a:t>
            </a:r>
            <a:r>
              <a:rPr sz="2400" spc="-50">
                <a:latin typeface="Franklin Gothic Book"/>
                <a:cs typeface="Franklin Gothic Book"/>
              </a:rPr>
              <a:t> </a:t>
            </a:r>
            <a:r>
              <a:rPr sz="2400">
                <a:latin typeface="Franklin Gothic Book"/>
                <a:cs typeface="Franklin Gothic Book"/>
              </a:rPr>
              <a:t>Insurance,</a:t>
            </a:r>
            <a:r>
              <a:rPr sz="2400" spc="-45">
                <a:latin typeface="Franklin Gothic Book"/>
                <a:cs typeface="Franklin Gothic Book"/>
              </a:rPr>
              <a:t> </a:t>
            </a:r>
            <a:r>
              <a:rPr sz="2400">
                <a:latin typeface="Franklin Gothic Book"/>
                <a:cs typeface="Franklin Gothic Book"/>
              </a:rPr>
              <a:t>Long</a:t>
            </a:r>
            <a:r>
              <a:rPr sz="2400" spc="-40">
                <a:latin typeface="Franklin Gothic Book"/>
                <a:cs typeface="Franklin Gothic Book"/>
              </a:rPr>
              <a:t> </a:t>
            </a:r>
            <a:r>
              <a:rPr sz="2400" spc="-20">
                <a:latin typeface="Franklin Gothic Book"/>
                <a:cs typeface="Franklin Gothic Book"/>
              </a:rPr>
              <a:t>Term</a:t>
            </a:r>
            <a:r>
              <a:rPr sz="2400" spc="-65">
                <a:latin typeface="Franklin Gothic Book"/>
                <a:cs typeface="Franklin Gothic Book"/>
              </a:rPr>
              <a:t> </a:t>
            </a:r>
            <a:r>
              <a:rPr sz="2400" spc="-10">
                <a:latin typeface="Franklin Gothic Book"/>
                <a:cs typeface="Franklin Gothic Book"/>
              </a:rPr>
              <a:t>Disability </a:t>
            </a:r>
            <a:r>
              <a:rPr sz="2400">
                <a:latin typeface="Franklin Gothic Book"/>
                <a:cs typeface="Franklin Gothic Book"/>
              </a:rPr>
              <a:t>Administered</a:t>
            </a:r>
            <a:r>
              <a:rPr sz="2400" spc="-90">
                <a:latin typeface="Franklin Gothic Book"/>
                <a:cs typeface="Franklin Gothic Book"/>
              </a:rPr>
              <a:t> </a:t>
            </a:r>
            <a:r>
              <a:rPr sz="2400">
                <a:latin typeface="Franklin Gothic Book"/>
                <a:cs typeface="Franklin Gothic Book"/>
              </a:rPr>
              <a:t>by</a:t>
            </a:r>
            <a:r>
              <a:rPr sz="2400" spc="-50">
                <a:latin typeface="Franklin Gothic Book"/>
                <a:cs typeface="Franklin Gothic Book"/>
              </a:rPr>
              <a:t> </a:t>
            </a:r>
            <a:r>
              <a:rPr sz="2400">
                <a:latin typeface="Franklin Gothic Book"/>
                <a:cs typeface="Franklin Gothic Book"/>
              </a:rPr>
              <a:t>the</a:t>
            </a:r>
            <a:r>
              <a:rPr sz="2400" spc="-50">
                <a:latin typeface="Franklin Gothic Book"/>
                <a:cs typeface="Franklin Gothic Book"/>
              </a:rPr>
              <a:t> </a:t>
            </a:r>
            <a:r>
              <a:rPr sz="2400">
                <a:latin typeface="Franklin Gothic Book"/>
                <a:cs typeface="Franklin Gothic Book"/>
              </a:rPr>
              <a:t>Group</a:t>
            </a:r>
            <a:r>
              <a:rPr sz="2400" spc="-50">
                <a:latin typeface="Franklin Gothic Book"/>
                <a:cs typeface="Franklin Gothic Book"/>
              </a:rPr>
              <a:t> </a:t>
            </a:r>
            <a:r>
              <a:rPr sz="2400">
                <a:latin typeface="Franklin Gothic Book"/>
                <a:cs typeface="Franklin Gothic Book"/>
              </a:rPr>
              <a:t>Insurance</a:t>
            </a:r>
            <a:r>
              <a:rPr sz="2400" spc="-55">
                <a:latin typeface="Franklin Gothic Book"/>
                <a:cs typeface="Franklin Gothic Book"/>
              </a:rPr>
              <a:t> </a:t>
            </a:r>
            <a:r>
              <a:rPr sz="2400">
                <a:latin typeface="Franklin Gothic Book"/>
                <a:cs typeface="Franklin Gothic Book"/>
              </a:rPr>
              <a:t>Commission</a:t>
            </a:r>
            <a:r>
              <a:rPr sz="2400" spc="-80">
                <a:latin typeface="Franklin Gothic Book"/>
                <a:cs typeface="Franklin Gothic Book"/>
              </a:rPr>
              <a:t> </a:t>
            </a:r>
            <a:r>
              <a:rPr sz="2400" spc="-10">
                <a:latin typeface="Franklin Gothic Book"/>
                <a:cs typeface="Franklin Gothic Book"/>
              </a:rPr>
              <a:t>(GIC)</a:t>
            </a:r>
            <a:endParaRPr sz="2400">
              <a:latin typeface="Franklin Gothic Book"/>
              <a:cs typeface="Franklin Gothic Book"/>
            </a:endParaRPr>
          </a:p>
          <a:p>
            <a:pPr>
              <a:lnSpc>
                <a:spcPct val="100000"/>
              </a:lnSpc>
              <a:spcBef>
                <a:spcPts val="1585"/>
              </a:spcBef>
            </a:pPr>
            <a:endParaRPr sz="2400">
              <a:latin typeface="Franklin Gothic Book"/>
              <a:cs typeface="Franklin Gothic Book"/>
            </a:endParaRPr>
          </a:p>
          <a:p>
            <a:pPr marL="1270" algn="ctr">
              <a:lnSpc>
                <a:spcPct val="100000"/>
              </a:lnSpc>
              <a:spcBef>
                <a:spcPts val="5"/>
              </a:spcBef>
            </a:pPr>
            <a:r>
              <a:rPr sz="2400" u="sng" spc="-10">
                <a:solidFill>
                  <a:srgbClr val="2BB673"/>
                </a:solidFill>
                <a:uFill>
                  <a:solidFill>
                    <a:srgbClr val="2BB673"/>
                  </a:solidFill>
                </a:uFill>
                <a:latin typeface="Franklin Gothic Book"/>
                <a:cs typeface="Franklin Gothic Book"/>
                <a:hlinkClick r:id="rId2"/>
              </a:rPr>
              <a:t>www.mass.gov/gic</a:t>
            </a:r>
            <a:endParaRPr sz="2400">
              <a:latin typeface="Franklin Gothic Book"/>
              <a:cs typeface="Franklin Gothic Book"/>
            </a:endParaRPr>
          </a:p>
        </p:txBody>
      </p:sp>
      <p:sp>
        <p:nvSpPr>
          <p:cNvPr id="3" name="object 3"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GIC </a:t>
            </a:r>
            <a:r>
              <a:rPr spc="-10"/>
              <a:t>Insurance</a:t>
            </a:r>
          </a:p>
        </p:txBody>
      </p:sp>
      <p:pic>
        <p:nvPicPr>
          <p:cNvPr id="4" name="object 4"/>
          <p:cNvPicPr/>
          <p:nvPr/>
        </p:nvPicPr>
        <p:blipFill>
          <a:blip r:embed="rId3" cstate="print"/>
          <a:stretch>
            <a:fillRect/>
          </a:stretch>
        </p:blipFill>
        <p:spPr>
          <a:xfrm>
            <a:off x="5449442" y="204088"/>
            <a:ext cx="5571490" cy="132664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Annual</a:t>
            </a:r>
            <a:r>
              <a:rPr spc="-10"/>
              <a:t> </a:t>
            </a:r>
            <a:r>
              <a:t>Enrollment:</a:t>
            </a:r>
            <a:r>
              <a:rPr spc="-20"/>
              <a:t> </a:t>
            </a:r>
            <a:r>
              <a:t>April</a:t>
            </a:r>
            <a:r>
              <a:rPr spc="-20"/>
              <a:t> </a:t>
            </a:r>
            <a:r>
              <a:rPr lang="en-US" spc="-20"/>
              <a:t>1</a:t>
            </a:r>
            <a:r>
              <a:t>,</a:t>
            </a:r>
            <a:r>
              <a:rPr spc="-10"/>
              <a:t> </a:t>
            </a:r>
            <a:r>
              <a:t>202</a:t>
            </a:r>
            <a:r>
              <a:rPr lang="en-US"/>
              <a:t>6</a:t>
            </a:r>
            <a:r>
              <a:rPr spc="-45"/>
              <a:t> </a:t>
            </a:r>
            <a:r>
              <a:t>–</a:t>
            </a:r>
            <a:r>
              <a:rPr spc="-10"/>
              <a:t> </a:t>
            </a:r>
            <a:r>
              <a:t>May</a:t>
            </a:r>
            <a:r>
              <a:rPr spc="-10"/>
              <a:t> </a:t>
            </a:r>
            <a:r>
              <a:t>1,</a:t>
            </a:r>
            <a:r>
              <a:rPr spc="-10"/>
              <a:t> </a:t>
            </a:r>
            <a:r>
              <a:rPr spc="-20"/>
              <a:t>202</a:t>
            </a:r>
            <a:r>
              <a:rPr lang="en-US" spc="-20"/>
              <a:t>6</a:t>
            </a:r>
            <a:endParaRPr spc="-20"/>
          </a:p>
        </p:txBody>
      </p:sp>
      <p:sp>
        <p:nvSpPr>
          <p:cNvPr id="3" name="object 3"/>
          <p:cNvSpPr txBox="1"/>
          <p:nvPr/>
        </p:nvSpPr>
        <p:spPr>
          <a:xfrm>
            <a:off x="576173" y="1188796"/>
            <a:ext cx="4996815" cy="5085366"/>
          </a:xfrm>
          <a:prstGeom prst="rect">
            <a:avLst/>
          </a:prstGeom>
        </p:spPr>
        <p:txBody>
          <a:bodyPr vert="horz" wrap="square" lIns="0" tIns="85725" rIns="0" bIns="0" rtlCol="0" anchor="t">
            <a:spAutoFit/>
          </a:bodyPr>
          <a:lstStyle/>
          <a:p>
            <a:pPr marL="239395" marR="5080" indent="-226695">
              <a:lnSpc>
                <a:spcPct val="80000"/>
              </a:lnSpc>
              <a:spcBef>
                <a:spcPts val="675"/>
              </a:spcBef>
              <a:buFont typeface="Arial"/>
              <a:buChar char="•"/>
              <a:tabLst>
                <a:tab pos="240665" algn="l"/>
              </a:tabLst>
            </a:pPr>
            <a:r>
              <a:rPr sz="2000" spc="-10">
                <a:latin typeface="Franklin Gothic Book"/>
                <a:cs typeface="Franklin Gothic Book"/>
              </a:rPr>
              <a:t>You</a:t>
            </a:r>
            <a:r>
              <a:rPr sz="2000" spc="-45">
                <a:latin typeface="Franklin Gothic Book"/>
                <a:cs typeface="Franklin Gothic Book"/>
              </a:rPr>
              <a:t> </a:t>
            </a:r>
            <a:r>
              <a:rPr sz="2000">
                <a:latin typeface="Franklin Gothic Book"/>
                <a:cs typeface="Franklin Gothic Book"/>
              </a:rPr>
              <a:t>may</a:t>
            </a:r>
            <a:r>
              <a:rPr sz="2000" spc="-55">
                <a:latin typeface="Franklin Gothic Book"/>
                <a:cs typeface="Franklin Gothic Book"/>
              </a:rPr>
              <a:t> </a:t>
            </a:r>
            <a:r>
              <a:rPr sz="2000">
                <a:latin typeface="Franklin Gothic Book"/>
                <a:cs typeface="Franklin Gothic Book"/>
              </a:rPr>
              <a:t>only</a:t>
            </a:r>
            <a:r>
              <a:rPr sz="2000" spc="-35">
                <a:latin typeface="Franklin Gothic Book"/>
                <a:cs typeface="Franklin Gothic Book"/>
              </a:rPr>
              <a:t> </a:t>
            </a:r>
            <a:r>
              <a:rPr sz="2000">
                <a:latin typeface="Franklin Gothic Book"/>
                <a:cs typeface="Franklin Gothic Book"/>
              </a:rPr>
              <a:t>enroll</a:t>
            </a:r>
            <a:r>
              <a:rPr sz="2000" spc="-40">
                <a:latin typeface="Franklin Gothic Book"/>
                <a:cs typeface="Franklin Gothic Book"/>
              </a:rPr>
              <a:t> </a:t>
            </a:r>
            <a:r>
              <a:rPr sz="2000">
                <a:latin typeface="Franklin Gothic Book"/>
                <a:cs typeface="Franklin Gothic Book"/>
              </a:rPr>
              <a:t>in</a:t>
            </a:r>
            <a:r>
              <a:rPr sz="2000" spc="-45">
                <a:latin typeface="Franklin Gothic Book"/>
                <a:cs typeface="Franklin Gothic Book"/>
              </a:rPr>
              <a:t> </a:t>
            </a:r>
            <a:r>
              <a:rPr sz="2000">
                <a:latin typeface="Franklin Gothic Book"/>
                <a:cs typeface="Franklin Gothic Book"/>
              </a:rPr>
              <a:t>or</a:t>
            </a:r>
            <a:r>
              <a:rPr sz="2000" spc="-50">
                <a:latin typeface="Franklin Gothic Book"/>
                <a:cs typeface="Franklin Gothic Book"/>
              </a:rPr>
              <a:t> </a:t>
            </a:r>
            <a:r>
              <a:rPr sz="2000">
                <a:latin typeface="Franklin Gothic Book"/>
                <a:cs typeface="Franklin Gothic Book"/>
              </a:rPr>
              <a:t>change</a:t>
            </a:r>
            <a:r>
              <a:rPr sz="2000" spc="-40">
                <a:latin typeface="Franklin Gothic Book"/>
                <a:cs typeface="Franklin Gothic Book"/>
              </a:rPr>
              <a:t> </a:t>
            </a:r>
            <a:r>
              <a:rPr sz="2000" spc="-20">
                <a:latin typeface="Franklin Gothic Book"/>
                <a:cs typeface="Franklin Gothic Book"/>
              </a:rPr>
              <a:t>your 	</a:t>
            </a:r>
            <a:r>
              <a:rPr sz="2000">
                <a:latin typeface="Franklin Gothic Book"/>
                <a:cs typeface="Franklin Gothic Book"/>
              </a:rPr>
              <a:t>health</a:t>
            </a:r>
            <a:r>
              <a:rPr sz="2000" spc="-50">
                <a:latin typeface="Franklin Gothic Book"/>
                <a:cs typeface="Franklin Gothic Book"/>
              </a:rPr>
              <a:t> </a:t>
            </a:r>
            <a:r>
              <a:rPr sz="2000">
                <a:latin typeface="Franklin Gothic Book"/>
                <a:cs typeface="Franklin Gothic Book"/>
              </a:rPr>
              <a:t>plan</a:t>
            </a:r>
            <a:r>
              <a:rPr sz="2000" spc="-45">
                <a:latin typeface="Franklin Gothic Book"/>
                <a:cs typeface="Franklin Gothic Book"/>
              </a:rPr>
              <a:t> </a:t>
            </a:r>
            <a:r>
              <a:rPr sz="2000">
                <a:latin typeface="Franklin Gothic Book"/>
                <a:cs typeface="Franklin Gothic Book"/>
              </a:rPr>
              <a:t>during</a:t>
            </a:r>
            <a:r>
              <a:rPr sz="2000" spc="-65">
                <a:latin typeface="Franklin Gothic Book"/>
                <a:cs typeface="Franklin Gothic Book"/>
              </a:rPr>
              <a:t> </a:t>
            </a:r>
            <a:r>
              <a:rPr sz="2000">
                <a:latin typeface="Franklin Gothic Book"/>
                <a:cs typeface="Franklin Gothic Book"/>
              </a:rPr>
              <a:t>this</a:t>
            </a:r>
            <a:r>
              <a:rPr sz="2000" spc="-45">
                <a:latin typeface="Franklin Gothic Book"/>
                <a:cs typeface="Franklin Gothic Book"/>
              </a:rPr>
              <a:t> </a:t>
            </a:r>
            <a:r>
              <a:rPr sz="2000" spc="-20">
                <a:latin typeface="Franklin Gothic Book"/>
                <a:cs typeface="Franklin Gothic Book"/>
              </a:rPr>
              <a:t>open </a:t>
            </a:r>
            <a:r>
              <a:rPr sz="2000">
                <a:latin typeface="Franklin Gothic Book"/>
                <a:cs typeface="Franklin Gothic Book"/>
              </a:rPr>
              <a:t>enrollment</a:t>
            </a:r>
            <a:r>
              <a:rPr sz="2000" spc="-45">
                <a:latin typeface="Franklin Gothic Book"/>
                <a:cs typeface="Franklin Gothic Book"/>
              </a:rPr>
              <a:t> </a:t>
            </a:r>
            <a:endParaRPr lang="en-US" sz="2000" spc="-45">
              <a:latin typeface="Franklin Gothic Book"/>
              <a:cs typeface="Franklin Gothic Book"/>
            </a:endParaRPr>
          </a:p>
          <a:p>
            <a:pPr marL="239395" marR="5080" indent="-226695">
              <a:lnSpc>
                <a:spcPct val="80000"/>
              </a:lnSpc>
              <a:spcBef>
                <a:spcPts val="675"/>
              </a:spcBef>
              <a:buFont typeface="Arial"/>
              <a:buChar char="•"/>
              <a:tabLst>
                <a:tab pos="240665" algn="l"/>
              </a:tabLst>
            </a:pPr>
            <a:r>
              <a:rPr sz="2000">
                <a:latin typeface="Franklin Gothic Book"/>
                <a:cs typeface="Franklin Gothic Book"/>
              </a:rPr>
              <a:t>All</a:t>
            </a:r>
            <a:r>
              <a:rPr sz="2000" spc="5">
                <a:latin typeface="Franklin Gothic Book"/>
                <a:cs typeface="Franklin Gothic Book"/>
              </a:rPr>
              <a:t> </a:t>
            </a:r>
            <a:r>
              <a:rPr sz="2000" spc="-10">
                <a:latin typeface="Franklin Gothic Book"/>
                <a:cs typeface="Franklin Gothic Book"/>
              </a:rPr>
              <a:t>changes/enrollments</a:t>
            </a:r>
            <a:r>
              <a:rPr sz="2000" spc="10">
                <a:latin typeface="Franklin Gothic Book"/>
                <a:cs typeface="Franklin Gothic Book"/>
              </a:rPr>
              <a:t> </a:t>
            </a:r>
            <a:r>
              <a:rPr sz="2000">
                <a:latin typeface="Franklin Gothic Book"/>
                <a:cs typeface="Franklin Gothic Book"/>
              </a:rPr>
              <a:t>must</a:t>
            </a:r>
            <a:r>
              <a:rPr sz="2000" spc="-5">
                <a:latin typeface="Franklin Gothic Book"/>
                <a:cs typeface="Franklin Gothic Book"/>
              </a:rPr>
              <a:t> </a:t>
            </a:r>
            <a:r>
              <a:rPr sz="2000" spc="-25">
                <a:latin typeface="Franklin Gothic Book"/>
                <a:cs typeface="Franklin Gothic Book"/>
              </a:rPr>
              <a:t>be 	</a:t>
            </a:r>
            <a:r>
              <a:rPr sz="2000">
                <a:latin typeface="Franklin Gothic Book"/>
                <a:cs typeface="Franklin Gothic Book"/>
              </a:rPr>
              <a:t>submitted</a:t>
            </a:r>
            <a:r>
              <a:rPr sz="2000" spc="-80">
                <a:latin typeface="Franklin Gothic Book"/>
                <a:cs typeface="Franklin Gothic Book"/>
              </a:rPr>
              <a:t> </a:t>
            </a:r>
            <a:r>
              <a:rPr sz="2000">
                <a:latin typeface="Franklin Gothic Book"/>
                <a:cs typeface="Franklin Gothic Book"/>
              </a:rPr>
              <a:t>no</a:t>
            </a:r>
            <a:r>
              <a:rPr sz="2000" spc="-55">
                <a:latin typeface="Franklin Gothic Book"/>
                <a:cs typeface="Franklin Gothic Book"/>
              </a:rPr>
              <a:t> </a:t>
            </a:r>
            <a:r>
              <a:rPr sz="2000">
                <a:latin typeface="Franklin Gothic Book"/>
                <a:cs typeface="Franklin Gothic Book"/>
              </a:rPr>
              <a:t>later</a:t>
            </a:r>
            <a:r>
              <a:rPr sz="2000" spc="-65">
                <a:latin typeface="Franklin Gothic Book"/>
                <a:cs typeface="Franklin Gothic Book"/>
              </a:rPr>
              <a:t> </a:t>
            </a:r>
            <a:r>
              <a:rPr sz="2000">
                <a:latin typeface="Franklin Gothic Book"/>
                <a:cs typeface="Franklin Gothic Book"/>
              </a:rPr>
              <a:t>than</a:t>
            </a:r>
            <a:r>
              <a:rPr sz="2000" spc="-55">
                <a:latin typeface="Franklin Gothic Book"/>
                <a:cs typeface="Franklin Gothic Book"/>
              </a:rPr>
              <a:t> </a:t>
            </a:r>
            <a:r>
              <a:rPr sz="2000">
                <a:latin typeface="Franklin Gothic Book"/>
                <a:cs typeface="Franklin Gothic Book"/>
              </a:rPr>
              <a:t>May</a:t>
            </a:r>
            <a:r>
              <a:rPr sz="2000" spc="-50">
                <a:latin typeface="Franklin Gothic Book"/>
                <a:cs typeface="Franklin Gothic Book"/>
              </a:rPr>
              <a:t> </a:t>
            </a:r>
            <a:r>
              <a:rPr sz="2000" spc="-25">
                <a:latin typeface="Franklin Gothic Book"/>
                <a:cs typeface="Franklin Gothic Book"/>
              </a:rPr>
              <a:t>1, 	</a:t>
            </a:r>
            <a:r>
              <a:rPr sz="2000" spc="-10">
                <a:latin typeface="Franklin Gothic Book"/>
                <a:cs typeface="Franklin Gothic Book"/>
              </a:rPr>
              <a:t>202</a:t>
            </a:r>
            <a:r>
              <a:rPr lang="en-US" sz="2000" spc="-10">
                <a:latin typeface="Franklin Gothic Book"/>
                <a:cs typeface="Franklin Gothic Book"/>
              </a:rPr>
              <a:t>6</a:t>
            </a:r>
            <a:r>
              <a:rPr sz="2000" spc="-10">
                <a:latin typeface="Franklin Gothic Book"/>
                <a:cs typeface="Franklin Gothic Book"/>
              </a:rPr>
              <a:t>.</a:t>
            </a:r>
            <a:endParaRPr sz="2000">
              <a:latin typeface="Franklin Gothic Book"/>
              <a:cs typeface="Franklin Gothic Book"/>
            </a:endParaRPr>
          </a:p>
          <a:p>
            <a:pPr marL="239395" marR="121920" indent="-226695">
              <a:lnSpc>
                <a:spcPts val="2300"/>
              </a:lnSpc>
              <a:spcBef>
                <a:spcPts val="1000"/>
              </a:spcBef>
              <a:buFont typeface="Arial"/>
              <a:buChar char="•"/>
              <a:tabLst>
                <a:tab pos="240665" algn="l"/>
              </a:tabLst>
            </a:pPr>
            <a:r>
              <a:rPr sz="2000">
                <a:latin typeface="Franklin Gothic Book"/>
                <a:cs typeface="Franklin Gothic Book"/>
              </a:rPr>
              <a:t>Any</a:t>
            </a:r>
            <a:r>
              <a:rPr sz="2000" spc="-40">
                <a:latin typeface="Franklin Gothic Book"/>
                <a:cs typeface="Franklin Gothic Book"/>
              </a:rPr>
              <a:t> </a:t>
            </a:r>
            <a:r>
              <a:rPr sz="2000">
                <a:latin typeface="Franklin Gothic Book"/>
                <a:cs typeface="Franklin Gothic Book"/>
              </a:rPr>
              <a:t>elections</a:t>
            </a:r>
            <a:r>
              <a:rPr sz="2000" spc="-55">
                <a:latin typeface="Franklin Gothic Book"/>
                <a:cs typeface="Franklin Gothic Book"/>
              </a:rPr>
              <a:t> </a:t>
            </a:r>
            <a:r>
              <a:rPr sz="2000">
                <a:latin typeface="Franklin Gothic Book"/>
                <a:cs typeface="Franklin Gothic Book"/>
              </a:rPr>
              <a:t>made</a:t>
            </a:r>
            <a:r>
              <a:rPr sz="2000" spc="-40">
                <a:latin typeface="Franklin Gothic Book"/>
                <a:cs typeface="Franklin Gothic Book"/>
              </a:rPr>
              <a:t> </a:t>
            </a:r>
            <a:r>
              <a:rPr sz="2000">
                <a:latin typeface="Franklin Gothic Book"/>
                <a:cs typeface="Franklin Gothic Book"/>
              </a:rPr>
              <a:t>during</a:t>
            </a:r>
            <a:r>
              <a:rPr sz="2000" spc="-55">
                <a:latin typeface="Franklin Gothic Book"/>
                <a:cs typeface="Franklin Gothic Book"/>
              </a:rPr>
              <a:t> </a:t>
            </a:r>
            <a:r>
              <a:rPr sz="2000" spc="-20">
                <a:latin typeface="Franklin Gothic Book"/>
                <a:cs typeface="Franklin Gothic Book"/>
              </a:rPr>
              <a:t>open 	</a:t>
            </a:r>
            <a:r>
              <a:rPr sz="2000">
                <a:latin typeface="Franklin Gothic Book"/>
                <a:cs typeface="Franklin Gothic Book"/>
              </a:rPr>
              <a:t>enrollment</a:t>
            </a:r>
            <a:r>
              <a:rPr sz="2000" spc="-50">
                <a:latin typeface="Franklin Gothic Book"/>
                <a:cs typeface="Franklin Gothic Book"/>
              </a:rPr>
              <a:t> </a:t>
            </a:r>
            <a:r>
              <a:rPr sz="2000">
                <a:latin typeface="Franklin Gothic Book"/>
                <a:cs typeface="Franklin Gothic Book"/>
              </a:rPr>
              <a:t>will</a:t>
            </a:r>
            <a:r>
              <a:rPr sz="2000" spc="-50">
                <a:latin typeface="Franklin Gothic Book"/>
                <a:cs typeface="Franklin Gothic Book"/>
              </a:rPr>
              <a:t> </a:t>
            </a:r>
            <a:r>
              <a:rPr sz="2000">
                <a:latin typeface="Franklin Gothic Book"/>
                <a:cs typeface="Franklin Gothic Book"/>
              </a:rPr>
              <a:t>become</a:t>
            </a:r>
            <a:r>
              <a:rPr sz="2000" spc="-50">
                <a:latin typeface="Franklin Gothic Book"/>
                <a:cs typeface="Franklin Gothic Book"/>
              </a:rPr>
              <a:t> </a:t>
            </a:r>
            <a:r>
              <a:rPr sz="2000">
                <a:latin typeface="Franklin Gothic Book"/>
                <a:cs typeface="Franklin Gothic Book"/>
              </a:rPr>
              <a:t>effective</a:t>
            </a:r>
            <a:r>
              <a:rPr sz="2000" spc="-50">
                <a:latin typeface="Franklin Gothic Book"/>
                <a:cs typeface="Franklin Gothic Book"/>
              </a:rPr>
              <a:t> </a:t>
            </a:r>
            <a:r>
              <a:rPr sz="2000" spc="-25">
                <a:latin typeface="Franklin Gothic Book"/>
                <a:cs typeface="Franklin Gothic Book"/>
              </a:rPr>
              <a:t>on: 	</a:t>
            </a:r>
            <a:r>
              <a:rPr sz="2000">
                <a:latin typeface="Franklin Gothic Book"/>
                <a:cs typeface="Franklin Gothic Book"/>
              </a:rPr>
              <a:t>July</a:t>
            </a:r>
            <a:r>
              <a:rPr sz="2000" spc="-60">
                <a:latin typeface="Franklin Gothic Book"/>
                <a:cs typeface="Franklin Gothic Book"/>
              </a:rPr>
              <a:t> </a:t>
            </a:r>
            <a:r>
              <a:rPr sz="2000">
                <a:latin typeface="Franklin Gothic Book"/>
                <a:cs typeface="Franklin Gothic Book"/>
              </a:rPr>
              <a:t>1,</a:t>
            </a:r>
            <a:r>
              <a:rPr sz="2000" spc="-5">
                <a:latin typeface="Franklin Gothic Book"/>
                <a:cs typeface="Franklin Gothic Book"/>
              </a:rPr>
              <a:t> </a:t>
            </a:r>
            <a:r>
              <a:rPr sz="2000" spc="-10">
                <a:latin typeface="Franklin Gothic Book"/>
                <a:cs typeface="Franklin Gothic Book"/>
              </a:rPr>
              <a:t>202</a:t>
            </a:r>
            <a:r>
              <a:rPr lang="en-US" sz="2000" spc="-10">
                <a:latin typeface="Franklin Gothic Book"/>
                <a:cs typeface="Franklin Gothic Book"/>
              </a:rPr>
              <a:t>6</a:t>
            </a:r>
            <a:r>
              <a:rPr sz="2000" spc="-10">
                <a:latin typeface="Franklin Gothic Book"/>
                <a:cs typeface="Franklin Gothic Book"/>
              </a:rPr>
              <a:t>.</a:t>
            </a:r>
            <a:endParaRPr sz="2000">
              <a:latin typeface="Franklin Gothic Book"/>
              <a:cs typeface="Franklin Gothic Book"/>
            </a:endParaRPr>
          </a:p>
          <a:p>
            <a:pPr marL="239395" marR="85090" indent="-226695">
              <a:lnSpc>
                <a:spcPts val="2300"/>
              </a:lnSpc>
              <a:spcBef>
                <a:spcPts val="1010"/>
              </a:spcBef>
              <a:buFont typeface="Arial"/>
              <a:buChar char="•"/>
              <a:tabLst>
                <a:tab pos="240665" algn="l"/>
              </a:tabLst>
            </a:pPr>
            <a:r>
              <a:rPr sz="2000">
                <a:latin typeface="Franklin Gothic Book"/>
                <a:cs typeface="Franklin Gothic Book"/>
              </a:rPr>
              <a:t>After</a:t>
            </a:r>
            <a:r>
              <a:rPr sz="2000" spc="-55">
                <a:latin typeface="Franklin Gothic Book"/>
                <a:cs typeface="Franklin Gothic Book"/>
              </a:rPr>
              <a:t> </a:t>
            </a:r>
            <a:r>
              <a:rPr sz="2000" spc="-10">
                <a:latin typeface="Franklin Gothic Book"/>
                <a:cs typeface="Franklin Gothic Book"/>
              </a:rPr>
              <a:t>reviewing</a:t>
            </a:r>
            <a:r>
              <a:rPr sz="2000" spc="-40">
                <a:latin typeface="Franklin Gothic Book"/>
                <a:cs typeface="Franklin Gothic Book"/>
              </a:rPr>
              <a:t> </a:t>
            </a:r>
            <a:r>
              <a:rPr sz="2000">
                <a:latin typeface="Franklin Gothic Book"/>
                <a:cs typeface="Franklin Gothic Book"/>
              </a:rPr>
              <a:t>your</a:t>
            </a:r>
            <a:r>
              <a:rPr sz="2000" spc="-35">
                <a:latin typeface="Franklin Gothic Book"/>
                <a:cs typeface="Franklin Gothic Book"/>
              </a:rPr>
              <a:t> </a:t>
            </a:r>
            <a:r>
              <a:rPr sz="2000">
                <a:latin typeface="Franklin Gothic Book"/>
                <a:cs typeface="Franklin Gothic Book"/>
              </a:rPr>
              <a:t>options,</a:t>
            </a:r>
            <a:r>
              <a:rPr sz="2000" spc="-40">
                <a:latin typeface="Franklin Gothic Book"/>
                <a:cs typeface="Franklin Gothic Book"/>
              </a:rPr>
              <a:t> </a:t>
            </a:r>
            <a:r>
              <a:rPr sz="2000">
                <a:latin typeface="Franklin Gothic Book"/>
                <a:cs typeface="Franklin Gothic Book"/>
              </a:rPr>
              <a:t>if</a:t>
            </a:r>
            <a:r>
              <a:rPr sz="2000" spc="-35">
                <a:latin typeface="Franklin Gothic Book"/>
                <a:cs typeface="Franklin Gothic Book"/>
              </a:rPr>
              <a:t> </a:t>
            </a:r>
            <a:r>
              <a:rPr sz="2000" spc="-25">
                <a:latin typeface="Franklin Gothic Book"/>
                <a:cs typeface="Franklin Gothic Book"/>
              </a:rPr>
              <a:t>you 	</a:t>
            </a:r>
            <a:r>
              <a:rPr sz="2000">
                <a:latin typeface="Franklin Gothic Book"/>
                <a:cs typeface="Franklin Gothic Book"/>
              </a:rPr>
              <a:t>wish</a:t>
            </a:r>
            <a:r>
              <a:rPr sz="2000" spc="-55">
                <a:latin typeface="Franklin Gothic Book"/>
                <a:cs typeface="Franklin Gothic Book"/>
              </a:rPr>
              <a:t> </a:t>
            </a:r>
            <a:r>
              <a:rPr sz="2000">
                <a:latin typeface="Franklin Gothic Book"/>
                <a:cs typeface="Franklin Gothic Book"/>
              </a:rPr>
              <a:t>to</a:t>
            </a:r>
            <a:r>
              <a:rPr sz="2000" spc="-50">
                <a:latin typeface="Franklin Gothic Book"/>
                <a:cs typeface="Franklin Gothic Book"/>
              </a:rPr>
              <a:t> </a:t>
            </a:r>
            <a:r>
              <a:rPr sz="2000">
                <a:latin typeface="Franklin Gothic Book"/>
                <a:cs typeface="Franklin Gothic Book"/>
              </a:rPr>
              <a:t>keep</a:t>
            </a:r>
            <a:r>
              <a:rPr sz="2000" spc="-50">
                <a:latin typeface="Franklin Gothic Book"/>
                <a:cs typeface="Franklin Gothic Book"/>
              </a:rPr>
              <a:t> </a:t>
            </a:r>
            <a:r>
              <a:rPr sz="2000">
                <a:latin typeface="Franklin Gothic Book"/>
                <a:cs typeface="Franklin Gothic Book"/>
              </a:rPr>
              <a:t>your</a:t>
            </a:r>
            <a:r>
              <a:rPr sz="2000" spc="-50">
                <a:latin typeface="Franklin Gothic Book"/>
                <a:cs typeface="Franklin Gothic Book"/>
              </a:rPr>
              <a:t> </a:t>
            </a:r>
            <a:r>
              <a:rPr sz="2000">
                <a:latin typeface="Franklin Gothic Book"/>
                <a:cs typeface="Franklin Gothic Book"/>
              </a:rPr>
              <a:t>current</a:t>
            </a:r>
            <a:r>
              <a:rPr sz="2000" spc="-65">
                <a:latin typeface="Franklin Gothic Book"/>
                <a:cs typeface="Franklin Gothic Book"/>
              </a:rPr>
              <a:t> </a:t>
            </a:r>
            <a:r>
              <a:rPr sz="2000" spc="-25">
                <a:latin typeface="Franklin Gothic Book"/>
                <a:cs typeface="Franklin Gothic Book"/>
              </a:rPr>
              <a:t>GIC </a:t>
            </a:r>
            <a:r>
              <a:rPr sz="2000">
                <a:latin typeface="Franklin Gothic Book"/>
                <a:cs typeface="Franklin Gothic Book"/>
              </a:rPr>
              <a:t>benefits,</a:t>
            </a:r>
            <a:r>
              <a:rPr sz="2000" spc="-30">
                <a:latin typeface="Franklin Gothic Book"/>
                <a:cs typeface="Franklin Gothic Book"/>
              </a:rPr>
              <a:t> </a:t>
            </a:r>
            <a:r>
              <a:rPr sz="2000">
                <a:latin typeface="Franklin Gothic Book"/>
                <a:cs typeface="Franklin Gothic Book"/>
              </a:rPr>
              <a:t>no</a:t>
            </a:r>
            <a:r>
              <a:rPr sz="2000" spc="-25">
                <a:latin typeface="Franklin Gothic Book"/>
                <a:cs typeface="Franklin Gothic Book"/>
              </a:rPr>
              <a:t> </a:t>
            </a:r>
            <a:r>
              <a:rPr sz="2000">
                <a:latin typeface="Franklin Gothic Book"/>
                <a:cs typeface="Franklin Gothic Book"/>
              </a:rPr>
              <a:t>action</a:t>
            </a:r>
            <a:r>
              <a:rPr sz="2000" spc="-25">
                <a:latin typeface="Franklin Gothic Book"/>
                <a:cs typeface="Franklin Gothic Book"/>
              </a:rPr>
              <a:t> </a:t>
            </a:r>
            <a:r>
              <a:rPr sz="2000">
                <a:latin typeface="Franklin Gothic Book"/>
                <a:cs typeface="Franklin Gothic Book"/>
              </a:rPr>
              <a:t>is</a:t>
            </a:r>
            <a:r>
              <a:rPr sz="2000" spc="-35">
                <a:latin typeface="Franklin Gothic Book"/>
                <a:cs typeface="Franklin Gothic Book"/>
              </a:rPr>
              <a:t> </a:t>
            </a:r>
            <a:r>
              <a:rPr sz="2000">
                <a:latin typeface="Franklin Gothic Book"/>
                <a:cs typeface="Franklin Gothic Book"/>
              </a:rPr>
              <a:t>required,</a:t>
            </a:r>
            <a:r>
              <a:rPr sz="2000" spc="-25">
                <a:latin typeface="Franklin Gothic Book"/>
                <a:cs typeface="Franklin Gothic Book"/>
              </a:rPr>
              <a:t> and 	</a:t>
            </a:r>
            <a:r>
              <a:rPr sz="2000">
                <a:latin typeface="Franklin Gothic Book"/>
                <a:cs typeface="Franklin Gothic Book"/>
              </a:rPr>
              <a:t>your</a:t>
            </a:r>
            <a:r>
              <a:rPr sz="2000" spc="-25">
                <a:latin typeface="Franklin Gothic Book"/>
                <a:cs typeface="Franklin Gothic Book"/>
              </a:rPr>
              <a:t> </a:t>
            </a:r>
            <a:r>
              <a:rPr sz="2000">
                <a:latin typeface="Franklin Gothic Book"/>
                <a:cs typeface="Franklin Gothic Book"/>
              </a:rPr>
              <a:t>benefits</a:t>
            </a:r>
            <a:r>
              <a:rPr sz="2000" spc="-20">
                <a:latin typeface="Franklin Gothic Book"/>
                <a:cs typeface="Franklin Gothic Book"/>
              </a:rPr>
              <a:t> </a:t>
            </a:r>
            <a:r>
              <a:rPr sz="2000">
                <a:latin typeface="Franklin Gothic Book"/>
                <a:cs typeface="Franklin Gothic Book"/>
              </a:rPr>
              <a:t>will</a:t>
            </a:r>
            <a:r>
              <a:rPr sz="2000" spc="-25">
                <a:latin typeface="Franklin Gothic Book"/>
                <a:cs typeface="Franklin Gothic Book"/>
              </a:rPr>
              <a:t> </a:t>
            </a:r>
            <a:r>
              <a:rPr sz="2000">
                <a:latin typeface="Franklin Gothic Book"/>
                <a:cs typeface="Franklin Gothic Book"/>
              </a:rPr>
              <a:t>remain</a:t>
            </a:r>
            <a:r>
              <a:rPr sz="2000" spc="-20">
                <a:latin typeface="Franklin Gothic Book"/>
                <a:cs typeface="Franklin Gothic Book"/>
              </a:rPr>
              <a:t> </a:t>
            </a:r>
            <a:r>
              <a:rPr sz="2000">
                <a:latin typeface="Franklin Gothic Book"/>
                <a:cs typeface="Franklin Gothic Book"/>
              </a:rPr>
              <a:t>in</a:t>
            </a:r>
            <a:r>
              <a:rPr sz="2000" spc="-25">
                <a:latin typeface="Franklin Gothic Book"/>
                <a:cs typeface="Franklin Gothic Book"/>
              </a:rPr>
              <a:t> </a:t>
            </a:r>
            <a:r>
              <a:rPr sz="2000">
                <a:latin typeface="Franklin Gothic Book"/>
                <a:cs typeface="Franklin Gothic Book"/>
              </a:rPr>
              <a:t>place</a:t>
            </a:r>
            <a:r>
              <a:rPr sz="2000" spc="-20">
                <a:latin typeface="Franklin Gothic Book"/>
                <a:cs typeface="Franklin Gothic Book"/>
              </a:rPr>
              <a:t> </a:t>
            </a:r>
            <a:r>
              <a:rPr sz="2000" spc="-25">
                <a:latin typeface="Franklin Gothic Book"/>
                <a:cs typeface="Franklin Gothic Book"/>
              </a:rPr>
              <a:t>at </a:t>
            </a:r>
            <a:r>
              <a:rPr sz="2000">
                <a:latin typeface="Franklin Gothic Book"/>
                <a:cs typeface="Franklin Gothic Book"/>
              </a:rPr>
              <a:t>the</a:t>
            </a:r>
            <a:r>
              <a:rPr sz="2000" spc="-55">
                <a:latin typeface="Franklin Gothic Book"/>
                <a:cs typeface="Franklin Gothic Book"/>
              </a:rPr>
              <a:t> </a:t>
            </a:r>
            <a:r>
              <a:rPr sz="2000">
                <a:latin typeface="Franklin Gothic Book"/>
                <a:cs typeface="Franklin Gothic Book"/>
              </a:rPr>
              <a:t>new</a:t>
            </a:r>
            <a:r>
              <a:rPr sz="2000" spc="-55">
                <a:latin typeface="Franklin Gothic Book"/>
                <a:cs typeface="Franklin Gothic Book"/>
              </a:rPr>
              <a:t> </a:t>
            </a:r>
            <a:r>
              <a:rPr sz="2000">
                <a:latin typeface="Franklin Gothic Book"/>
                <a:cs typeface="Franklin Gothic Book"/>
              </a:rPr>
              <a:t>rates</a:t>
            </a:r>
            <a:r>
              <a:rPr sz="2000" spc="-70">
                <a:latin typeface="Franklin Gothic Book"/>
                <a:cs typeface="Franklin Gothic Book"/>
              </a:rPr>
              <a:t> </a:t>
            </a:r>
            <a:r>
              <a:rPr sz="2000">
                <a:latin typeface="Franklin Gothic Book"/>
                <a:cs typeface="Franklin Gothic Book"/>
              </a:rPr>
              <a:t>effective</a:t>
            </a:r>
            <a:r>
              <a:rPr sz="2000" spc="-55">
                <a:latin typeface="Franklin Gothic Book"/>
                <a:cs typeface="Franklin Gothic Book"/>
              </a:rPr>
              <a:t> </a:t>
            </a:r>
            <a:r>
              <a:rPr sz="2000">
                <a:latin typeface="Franklin Gothic Book"/>
                <a:cs typeface="Franklin Gothic Book"/>
              </a:rPr>
              <a:t>July</a:t>
            </a:r>
            <a:r>
              <a:rPr sz="2000" spc="-50">
                <a:latin typeface="Franklin Gothic Book"/>
                <a:cs typeface="Franklin Gothic Book"/>
              </a:rPr>
              <a:t> </a:t>
            </a:r>
            <a:r>
              <a:rPr sz="2000">
                <a:latin typeface="Franklin Gothic Book"/>
                <a:cs typeface="Franklin Gothic Book"/>
              </a:rPr>
              <a:t>1,</a:t>
            </a:r>
            <a:r>
              <a:rPr sz="2000" spc="-50">
                <a:latin typeface="Franklin Gothic Book"/>
                <a:cs typeface="Franklin Gothic Book"/>
              </a:rPr>
              <a:t> </a:t>
            </a:r>
            <a:r>
              <a:rPr sz="2000" spc="-10">
                <a:latin typeface="Franklin Gothic Book"/>
                <a:cs typeface="Franklin Gothic Book"/>
              </a:rPr>
              <a:t>202</a:t>
            </a:r>
            <a:r>
              <a:rPr lang="en-US" sz="2000" spc="-10">
                <a:latin typeface="Franklin Gothic Book"/>
                <a:cs typeface="Franklin Gothic Book"/>
              </a:rPr>
              <a:t>6</a:t>
            </a:r>
            <a:r>
              <a:rPr sz="2000" spc="-10">
                <a:latin typeface="Franklin Gothic Book"/>
                <a:cs typeface="Franklin Gothic Book"/>
              </a:rPr>
              <a:t>.</a:t>
            </a:r>
            <a:endParaRPr lang="en-US" sz="2000" spc="-10">
              <a:latin typeface="Franklin Gothic Book"/>
              <a:cs typeface="Franklin Gothic Book"/>
            </a:endParaRPr>
          </a:p>
          <a:p>
            <a:pPr marL="239395" marR="85090" indent="-226695">
              <a:lnSpc>
                <a:spcPts val="2300"/>
              </a:lnSpc>
              <a:spcBef>
                <a:spcPts val="1010"/>
              </a:spcBef>
              <a:buFont typeface="Arial"/>
              <a:buChar char="•"/>
              <a:tabLst>
                <a:tab pos="240665" algn="l"/>
              </a:tabLst>
            </a:pPr>
            <a:r>
              <a:rPr lang="en-US" sz="2000" spc="-10">
                <a:latin typeface="Franklin Gothic Book"/>
                <a:cs typeface="Franklin Gothic Book"/>
              </a:rPr>
              <a:t>If you experience a qualifying event outside of open enrollment, you will have 60-days from the event to make changes to your insurance. </a:t>
            </a:r>
          </a:p>
        </p:txBody>
      </p:sp>
      <p:pic>
        <p:nvPicPr>
          <p:cNvPr id="4" name="object 4"/>
          <p:cNvPicPr/>
          <p:nvPr/>
        </p:nvPicPr>
        <p:blipFill>
          <a:blip r:embed="rId2" cstate="print"/>
          <a:stretch>
            <a:fillRect/>
          </a:stretch>
        </p:blipFill>
        <p:spPr>
          <a:xfrm>
            <a:off x="6858761" y="1733765"/>
            <a:ext cx="3125978" cy="39131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t>GIC’s</a:t>
            </a:r>
            <a:r>
              <a:rPr spc="5"/>
              <a:t> </a:t>
            </a:r>
            <a:r>
              <a:t>Member</a:t>
            </a:r>
            <a:r>
              <a:rPr spc="20"/>
              <a:t> </a:t>
            </a:r>
            <a:r>
              <a:t>Benefits</a:t>
            </a:r>
            <a:r>
              <a:rPr spc="5"/>
              <a:t> </a:t>
            </a:r>
            <a:r>
              <a:rPr spc="-10"/>
              <a:t>Portal</a:t>
            </a:r>
          </a:p>
        </p:txBody>
      </p:sp>
      <p:pic>
        <p:nvPicPr>
          <p:cNvPr id="3" name="object 3"/>
          <p:cNvPicPr/>
          <p:nvPr/>
        </p:nvPicPr>
        <p:blipFill>
          <a:blip r:embed="rId3" cstate="print"/>
          <a:stretch>
            <a:fillRect/>
          </a:stretch>
        </p:blipFill>
        <p:spPr>
          <a:xfrm>
            <a:off x="651751" y="1410461"/>
            <a:ext cx="4098163" cy="4533138"/>
          </a:xfrm>
          <a:prstGeom prst="rect">
            <a:avLst/>
          </a:prstGeom>
        </p:spPr>
      </p:pic>
      <p:sp>
        <p:nvSpPr>
          <p:cNvPr id="4" name="object 4"/>
          <p:cNvSpPr txBox="1"/>
          <p:nvPr/>
        </p:nvSpPr>
        <p:spPr>
          <a:xfrm>
            <a:off x="5910834" y="2720235"/>
            <a:ext cx="3992245" cy="1049655"/>
          </a:xfrm>
          <a:prstGeom prst="rect">
            <a:avLst/>
          </a:prstGeom>
        </p:spPr>
        <p:txBody>
          <a:bodyPr vert="horz" wrap="square" lIns="0" tIns="12065" rIns="0" bIns="0" rtlCol="0">
            <a:spAutoFit/>
          </a:bodyPr>
          <a:lstStyle/>
          <a:p>
            <a:pPr marL="239395" marR="5080" indent="-227329">
              <a:lnSpc>
                <a:spcPct val="120000"/>
              </a:lnSpc>
              <a:spcBef>
                <a:spcPts val="95"/>
              </a:spcBef>
              <a:buFont typeface="Arial"/>
              <a:buChar char="•"/>
              <a:tabLst>
                <a:tab pos="1092835" algn="l"/>
              </a:tabLst>
            </a:pPr>
            <a:r>
              <a:rPr sz="2800">
                <a:latin typeface="Franklin Gothic Book"/>
                <a:cs typeface="Franklin Gothic Book"/>
              </a:rPr>
              <a:t>Register</a:t>
            </a:r>
            <a:r>
              <a:rPr sz="2800" spc="-30">
                <a:latin typeface="Franklin Gothic Book"/>
                <a:cs typeface="Franklin Gothic Book"/>
              </a:rPr>
              <a:t> </a:t>
            </a:r>
            <a:r>
              <a:rPr sz="2800">
                <a:latin typeface="Franklin Gothic Book"/>
                <a:cs typeface="Franklin Gothic Book"/>
              </a:rPr>
              <a:t>and</a:t>
            </a:r>
            <a:r>
              <a:rPr sz="2800" spc="-55">
                <a:latin typeface="Franklin Gothic Book"/>
                <a:cs typeface="Franklin Gothic Book"/>
              </a:rPr>
              <a:t> </a:t>
            </a:r>
            <a:r>
              <a:rPr sz="2800">
                <a:latin typeface="Franklin Gothic Book"/>
                <a:cs typeface="Franklin Gothic Book"/>
              </a:rPr>
              <a:t>Log</a:t>
            </a:r>
            <a:r>
              <a:rPr sz="2800" spc="-55">
                <a:latin typeface="Franklin Gothic Book"/>
                <a:cs typeface="Franklin Gothic Book"/>
              </a:rPr>
              <a:t> </a:t>
            </a:r>
            <a:r>
              <a:rPr sz="2800">
                <a:latin typeface="Franklin Gothic Book"/>
                <a:cs typeface="Franklin Gothic Book"/>
              </a:rPr>
              <a:t>In</a:t>
            </a:r>
            <a:r>
              <a:rPr sz="2800" spc="-55">
                <a:latin typeface="Franklin Gothic Book"/>
                <a:cs typeface="Franklin Gothic Book"/>
              </a:rPr>
              <a:t> </a:t>
            </a:r>
            <a:r>
              <a:rPr sz="2800" spc="-10">
                <a:latin typeface="Franklin Gothic Book"/>
                <a:cs typeface="Franklin Gothic Book"/>
              </a:rPr>
              <a:t>here: 	</a:t>
            </a:r>
            <a:r>
              <a:rPr sz="2800" u="sng">
                <a:solidFill>
                  <a:srgbClr val="2BB673"/>
                </a:solidFill>
                <a:uFill>
                  <a:solidFill>
                    <a:srgbClr val="2BB673"/>
                  </a:solidFill>
                </a:uFill>
                <a:latin typeface="Franklin Gothic Book"/>
                <a:cs typeface="Franklin Gothic Book"/>
                <a:hlinkClick r:id="rId4"/>
              </a:rPr>
              <a:t>Login</a:t>
            </a:r>
            <a:r>
              <a:rPr sz="2800" u="sng" spc="-45">
                <a:solidFill>
                  <a:srgbClr val="2BB673"/>
                </a:solidFill>
                <a:uFill>
                  <a:solidFill>
                    <a:srgbClr val="2BB673"/>
                  </a:solidFill>
                </a:uFill>
                <a:latin typeface="Franklin Gothic Book"/>
                <a:cs typeface="Franklin Gothic Book"/>
                <a:hlinkClick r:id="rId4"/>
              </a:rPr>
              <a:t> </a:t>
            </a:r>
            <a:r>
              <a:rPr sz="2800" u="sng">
                <a:solidFill>
                  <a:srgbClr val="2BB673"/>
                </a:solidFill>
                <a:uFill>
                  <a:solidFill>
                    <a:srgbClr val="2BB673"/>
                  </a:solidFill>
                </a:uFill>
                <a:latin typeface="Franklin Gothic Book"/>
                <a:cs typeface="Franklin Gothic Book"/>
                <a:hlinkClick r:id="rId4"/>
              </a:rPr>
              <a:t>|</a:t>
            </a:r>
            <a:r>
              <a:rPr sz="2800" u="sng" spc="-40">
                <a:solidFill>
                  <a:srgbClr val="2BB673"/>
                </a:solidFill>
                <a:uFill>
                  <a:solidFill>
                    <a:srgbClr val="2BB673"/>
                  </a:solidFill>
                </a:uFill>
                <a:latin typeface="Franklin Gothic Book"/>
                <a:cs typeface="Franklin Gothic Book"/>
                <a:hlinkClick r:id="rId4"/>
              </a:rPr>
              <a:t> </a:t>
            </a:r>
            <a:r>
              <a:rPr sz="2800" u="sng">
                <a:solidFill>
                  <a:srgbClr val="2BB673"/>
                </a:solidFill>
                <a:uFill>
                  <a:solidFill>
                    <a:srgbClr val="2BB673"/>
                  </a:solidFill>
                </a:uFill>
                <a:latin typeface="Franklin Gothic Book"/>
                <a:cs typeface="Franklin Gothic Book"/>
                <a:hlinkClick r:id="rId4"/>
              </a:rPr>
              <a:t>MyGIC</a:t>
            </a:r>
            <a:r>
              <a:rPr sz="2800" u="sng" spc="-30">
                <a:solidFill>
                  <a:srgbClr val="2BB673"/>
                </a:solidFill>
                <a:uFill>
                  <a:solidFill>
                    <a:srgbClr val="2BB673"/>
                  </a:solidFill>
                </a:uFill>
                <a:latin typeface="Franklin Gothic Book"/>
                <a:cs typeface="Franklin Gothic Book"/>
                <a:hlinkClick r:id="rId4"/>
              </a:rPr>
              <a:t> </a:t>
            </a:r>
            <a:r>
              <a:rPr sz="2800" u="sng" spc="-20">
                <a:solidFill>
                  <a:srgbClr val="2BB673"/>
                </a:solidFill>
                <a:uFill>
                  <a:solidFill>
                    <a:srgbClr val="2BB673"/>
                  </a:solidFill>
                </a:uFill>
                <a:latin typeface="Franklin Gothic Book"/>
                <a:cs typeface="Franklin Gothic Book"/>
                <a:hlinkClick r:id="rId4"/>
              </a:rPr>
              <a:t>Link</a:t>
            </a:r>
            <a:endParaRPr sz="2800">
              <a:latin typeface="Franklin Gothic Book"/>
              <a:cs typeface="Franklin Gothic Boo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Bristol">
      <a:dk1>
        <a:srgbClr val="000000"/>
      </a:dk1>
      <a:lt1>
        <a:srgbClr val="FFFFFF"/>
      </a:lt1>
      <a:dk2>
        <a:srgbClr val="444445"/>
      </a:dk2>
      <a:lt2>
        <a:srgbClr val="E5E6E7"/>
      </a:lt2>
      <a:accent1>
        <a:srgbClr val="003019"/>
      </a:accent1>
      <a:accent2>
        <a:srgbClr val="2BB673"/>
      </a:accent2>
      <a:accent3>
        <a:srgbClr val="00AAA8"/>
      </a:accent3>
      <a:accent4>
        <a:srgbClr val="FFC000"/>
      </a:accent4>
      <a:accent5>
        <a:srgbClr val="978973"/>
      </a:accent5>
      <a:accent6>
        <a:srgbClr val="D35938"/>
      </a:accent6>
      <a:hlink>
        <a:srgbClr val="2BB673"/>
      </a:hlink>
      <a:folHlink>
        <a:srgbClr val="95DAB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stol PPT Template Triangle 16x9" id="{12E2187B-194F-4A44-AF5C-E0BDC831FCDE}" vid="{365F57F5-78A8-E94F-9692-93E4A30D7D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f46c635-9cb8-4064-8f8c-32a54d909845">
      <Terms xmlns="http://schemas.microsoft.com/office/infopath/2007/PartnerControls"/>
    </lcf76f155ced4ddcb4097134ff3c332f>
    <_ip_UnifiedCompliancePolicyProperties xmlns="http://schemas.microsoft.com/sharepoint/v3" xsi:nil="true"/>
    <TaxCatchAll xmlns="f1359283-199e-49b4-8cd6-8a062b8ea7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7CCD6F9B160946A6412AE712A9A930" ma:contentTypeVersion="21" ma:contentTypeDescription="Create a new document." ma:contentTypeScope="" ma:versionID="22ea5a9c4a2db810a60629a9092f9772">
  <xsd:schema xmlns:xsd="http://www.w3.org/2001/XMLSchema" xmlns:xs="http://www.w3.org/2001/XMLSchema" xmlns:p="http://schemas.microsoft.com/office/2006/metadata/properties" xmlns:ns1="http://schemas.microsoft.com/sharepoint/v3" xmlns:ns2="1f46c635-9cb8-4064-8f8c-32a54d909845" xmlns:ns3="f1359283-199e-49b4-8cd6-8a062b8ea7b0" targetNamespace="http://schemas.microsoft.com/office/2006/metadata/properties" ma:root="true" ma:fieldsID="bfbd126c2668dca5fc2400ebc4c2089b" ns1:_="" ns2:_="" ns3:_="">
    <xsd:import namespace="http://schemas.microsoft.com/sharepoint/v3"/>
    <xsd:import namespace="1f46c635-9cb8-4064-8f8c-32a54d909845"/>
    <xsd:import namespace="f1359283-199e-49b4-8cd6-8a062b8ea7b0"/>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46c635-9cb8-4064-8f8c-32a54d90984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d72dc0-3c56-4e5a-8b06-c45037bf946f"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359283-199e-49b4-8cd6-8a062b8ea7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a29c1a9-5955-4046-94f7-1e3f99f94e72}" ma:internalName="TaxCatchAll" ma:showField="CatchAllData" ma:web="f1359283-199e-49b4-8cd6-8a062b8ea7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9E39F7-4008-48E4-9E95-ABC6FE4B362A}">
  <ds:schemaRefs>
    <ds:schemaRef ds:uri="http://schemas.microsoft.com/sharepoint/v3/contenttype/forms"/>
  </ds:schemaRefs>
</ds:datastoreItem>
</file>

<file path=customXml/itemProps2.xml><?xml version="1.0" encoding="utf-8"?>
<ds:datastoreItem xmlns:ds="http://schemas.openxmlformats.org/officeDocument/2006/customXml" ds:itemID="{9DB6E1FF-F899-4BE1-BB5F-7DBD34F934C5}">
  <ds:schemaRefs>
    <ds:schemaRef ds:uri="1f46c635-9cb8-4064-8f8c-32a54d909845"/>
    <ds:schemaRef ds:uri="f1359283-199e-49b4-8cd6-8a062b8ea7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E05DD4-D987-43BA-A830-9B93D7EAE9C5}">
  <ds:schemaRefs>
    <ds:schemaRef ds:uri="1f46c635-9cb8-4064-8f8c-32a54d909845"/>
    <ds:schemaRef ds:uri="f1359283-199e-49b4-8cd6-8a062b8ea7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35</Slides>
  <Notes>4</Notes>
  <HiddenSlides>0</HiddenSlide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Theme1</vt:lpstr>
      <vt:lpstr>PowerPoint Presentation</vt:lpstr>
      <vt:lpstr>Our Goals for You Today</vt:lpstr>
      <vt:lpstr>Which benefit do you value the most?</vt:lpstr>
      <vt:lpstr>Today’s Topics</vt:lpstr>
      <vt:lpstr>Retirement Plans - Mandatory</vt:lpstr>
      <vt:lpstr>Retirement Plans – Voluntary</vt:lpstr>
      <vt:lpstr>GIC Insurance</vt:lpstr>
      <vt:lpstr>Annual Enrollment: April 1, 2026 – May 1, 2026</vt:lpstr>
      <vt:lpstr>GIC’s Member Benefits Portal</vt:lpstr>
      <vt:lpstr>FY2027 GIC Benefits Decision Guide</vt:lpstr>
      <vt:lpstr>FY2027 GIC Insurance Updates &amp; Reminders</vt:lpstr>
      <vt:lpstr>Health Insurance Rates</vt:lpstr>
      <vt:lpstr>Carrier Contact Information</vt:lpstr>
      <vt:lpstr>Optional Life Insurance</vt:lpstr>
      <vt:lpstr>Optional Life Insurance- Cont.</vt:lpstr>
      <vt:lpstr>Long Term Disability</vt:lpstr>
      <vt:lpstr>Long Term Disability – Cont.</vt:lpstr>
      <vt:lpstr>Health Insurance Buy-Out</vt:lpstr>
      <vt:lpstr>Buy Out Rates Effective July 1, 2026</vt:lpstr>
      <vt:lpstr>Mass4YOU Employee Assistance Program (EAP)</vt:lpstr>
      <vt:lpstr>Get Support. Save Time. Enjoy Life.</vt:lpstr>
      <vt:lpstr>Dental and Vision</vt:lpstr>
      <vt:lpstr>MCCC &amp; NUP Vision Savings Plan</vt:lpstr>
      <vt:lpstr>Flexible Spending Accounts</vt:lpstr>
      <vt:lpstr>Flexible Spending Account Eligible Expenses</vt:lpstr>
      <vt:lpstr>Leave Accruals</vt:lpstr>
      <vt:lpstr>Benefited Leave Accrual Overview</vt:lpstr>
      <vt:lpstr>Tuition Remission</vt:lpstr>
      <vt:lpstr>Tuition Remission - Categorical Waivers</vt:lpstr>
      <vt:lpstr>COMPANY CODE: BRISTOLCC</vt:lpstr>
      <vt:lpstr>BJ’s Membership</vt:lpstr>
      <vt:lpstr>NUP Additional Benefits</vt:lpstr>
      <vt:lpstr>NUP Additional Benefits Cont.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Lewis, Alicia</dc:creator>
  <cp:revision>3</cp:revision>
  <dcterms:created xsi:type="dcterms:W3CDTF">2026-04-03T15:43:04Z</dcterms:created>
  <dcterms:modified xsi:type="dcterms:W3CDTF">2026-06-01T15:20:51Z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2025-04-08T00:00:00Z</vt:filetime>
  </property>
  <property fmtid="{D5CDD505-2E9C-101B-9397-08002B2CF9AE}" pid="3" name="Creator">
    <vt:lpwstr>Microsoft® PowerPoint® for Microsoft 365</vt:lpwstr>
  </property>
  <property fmtid="{D5CDD505-2E9C-101B-9397-08002B2CF9AE}" pid="4" name="LastSaved">
    <vt:filetime>2026-04-03T00:00:00Z</vt:filetime>
  </property>
  <property fmtid="{D5CDD505-2E9C-101B-9397-08002B2CF9AE}" pid="5" name="Producer">
    <vt:lpwstr>Microsoft® PowerPoint® for Microsoft 365</vt:lpwstr>
  </property>
  <property fmtid="{D5CDD505-2E9C-101B-9397-08002B2CF9AE}" pid="6" name="ContentTypeId">
    <vt:lpwstr>0x0101004F7CCD6F9B160946A6412AE712A9A930</vt:lpwstr>
  </property>
  <property fmtid="{D5CDD505-2E9C-101B-9397-08002B2CF9AE}" pid="7" name="MediaServiceImageTags">
    <vt:lpwstr/>
  </property>
</Properties>
</file>